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3"/>
  </p:notesMasterIdLst>
  <p:handoutMasterIdLst>
    <p:handoutMasterId r:id="rId24"/>
  </p:handoutMasterIdLst>
  <p:sldIdLst>
    <p:sldId id="257" r:id="rId3"/>
    <p:sldId id="258" r:id="rId4"/>
    <p:sldId id="256" r:id="rId5"/>
    <p:sldId id="259" r:id="rId6"/>
    <p:sldId id="262" r:id="rId7"/>
    <p:sldId id="261" r:id="rId8"/>
    <p:sldId id="263" r:id="rId9"/>
    <p:sldId id="285" r:id="rId10"/>
    <p:sldId id="266" r:id="rId11"/>
    <p:sldId id="268" r:id="rId12"/>
    <p:sldId id="270" r:id="rId13"/>
    <p:sldId id="272" r:id="rId14"/>
    <p:sldId id="275" r:id="rId15"/>
    <p:sldId id="278" r:id="rId16"/>
    <p:sldId id="279" r:id="rId17"/>
    <p:sldId id="265" r:id="rId18"/>
    <p:sldId id="281" r:id="rId19"/>
    <p:sldId id="282" r:id="rId20"/>
    <p:sldId id="283"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CCFFFF"/>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81" autoAdjust="0"/>
    <p:restoredTop sz="94622" autoAdjust="0"/>
  </p:normalViewPr>
  <p:slideViewPr>
    <p:cSldViewPr snapToGrid="0">
      <p:cViewPr varScale="1">
        <p:scale>
          <a:sx n="70" d="100"/>
          <a:sy n="70" d="100"/>
        </p:scale>
        <p:origin x="155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9" d="100"/>
          <a:sy n="59" d="100"/>
        </p:scale>
        <p:origin x="-25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D1575C-FC66-415A-B6F0-05C8EBCEDB95}" type="datetimeFigureOut">
              <a:rPr lang="es-PE" smtClean="0"/>
              <a:t>24/03/2017</a:t>
            </a:fld>
            <a:endParaRPr lang="es-PE"/>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A536ED-71C7-438C-969A-57CBFA312240}" type="slidenum">
              <a:rPr lang="es-PE" smtClean="0"/>
              <a:t>‹Nº›</a:t>
            </a:fld>
            <a:endParaRPr lang="es-PE"/>
          </a:p>
        </p:txBody>
      </p:sp>
    </p:spTree>
    <p:extLst>
      <p:ext uri="{BB962C8B-B14F-4D97-AF65-F5344CB8AC3E}">
        <p14:creationId xmlns:p14="http://schemas.microsoft.com/office/powerpoint/2010/main" val="1330729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71C-C3E3-4AD9-B05C-B74AB5099153}" type="datetimeFigureOut">
              <a:rPr lang="en-US" smtClean="0"/>
              <a:t>3/24/2017</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0F793-F83A-4CE9-A87A-6B2CA9C171DD}" type="slidenum">
              <a:rPr lang="en-US" smtClean="0"/>
              <a:t>‹Nº›</a:t>
            </a:fld>
            <a:endParaRPr lang="en-US"/>
          </a:p>
        </p:txBody>
      </p:sp>
    </p:spTree>
    <p:extLst>
      <p:ext uri="{BB962C8B-B14F-4D97-AF65-F5344CB8AC3E}">
        <p14:creationId xmlns:p14="http://schemas.microsoft.com/office/powerpoint/2010/main" val="2431631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4090F793-F83A-4CE9-A87A-6B2CA9C171DD}" type="slidenum">
              <a:rPr lang="en-US" smtClean="0"/>
              <a:t>1</a:t>
            </a:fld>
            <a:endParaRPr lang="en-US"/>
          </a:p>
        </p:txBody>
      </p:sp>
    </p:spTree>
    <p:extLst>
      <p:ext uri="{BB962C8B-B14F-4D97-AF65-F5344CB8AC3E}">
        <p14:creationId xmlns:p14="http://schemas.microsoft.com/office/powerpoint/2010/main" val="344516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090F793-F83A-4CE9-A87A-6B2CA9C171DD}" type="slidenum">
              <a:rPr lang="en-US" smtClean="0"/>
              <a:t>6</a:t>
            </a:fld>
            <a:endParaRPr lang="en-US"/>
          </a:p>
        </p:txBody>
      </p:sp>
    </p:spTree>
    <p:extLst>
      <p:ext uri="{BB962C8B-B14F-4D97-AF65-F5344CB8AC3E}">
        <p14:creationId xmlns:p14="http://schemas.microsoft.com/office/powerpoint/2010/main" val="80746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4090F793-F83A-4CE9-A87A-6B2CA9C171DD}" type="slidenum">
              <a:rPr lang="en-US" smtClean="0"/>
              <a:t>20</a:t>
            </a:fld>
            <a:endParaRPr lang="en-US"/>
          </a:p>
        </p:txBody>
      </p:sp>
    </p:spTree>
    <p:extLst>
      <p:ext uri="{BB962C8B-B14F-4D97-AF65-F5344CB8AC3E}">
        <p14:creationId xmlns:p14="http://schemas.microsoft.com/office/powerpoint/2010/main" val="4166918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389063"/>
            <a:ext cx="6858000" cy="2387600"/>
          </a:xfrm>
        </p:spPr>
        <p:txBody>
          <a:bodyPr anchor="b"/>
          <a:lstStyle>
            <a:lvl1pPr algn="ctr">
              <a:defRPr sz="6000"/>
            </a:lvl1pPr>
          </a:lstStyle>
          <a:p>
            <a:r>
              <a:rPr lang="es-ES" dirty="0" smtClean="0"/>
              <a:t>Haga clic para modificar el estilo de título del patrón</a:t>
            </a:r>
            <a:endParaRPr lang="en-US" dirty="0"/>
          </a:p>
        </p:txBody>
      </p:sp>
      <p:sp>
        <p:nvSpPr>
          <p:cNvPr id="3" name="Subtítulo 2"/>
          <p:cNvSpPr>
            <a:spLocks noGrp="1"/>
          </p:cNvSpPr>
          <p:nvPr>
            <p:ph type="subTitle" idx="1"/>
          </p:nvPr>
        </p:nvSpPr>
        <p:spPr>
          <a:xfrm>
            <a:off x="1143000" y="38687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clic para modificar el estilo de subtítulo del patrón</a:t>
            </a:r>
            <a:endParaRPr lang="en-US" dirty="0"/>
          </a:p>
        </p:txBody>
      </p:sp>
      <p:sp>
        <p:nvSpPr>
          <p:cNvPr id="4" name="Marcador de fecha 3"/>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Marcador de número de diapositiva 5"/>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pic>
        <p:nvPicPr>
          <p:cNvPr id="7" name="Imagen 1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818" y="6289101"/>
            <a:ext cx="3754612" cy="337716"/>
          </a:xfrm>
          <a:prstGeom prst="rect">
            <a:avLst/>
          </a:prstGeom>
          <a:noFill/>
          <a:ln>
            <a:noFill/>
          </a:ln>
        </p:spPr>
      </p:pic>
    </p:spTree>
    <p:extLst>
      <p:ext uri="{BB962C8B-B14F-4D97-AF65-F5344CB8AC3E}">
        <p14:creationId xmlns:p14="http://schemas.microsoft.com/office/powerpoint/2010/main" val="21421463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pic>
        <p:nvPicPr>
          <p:cNvPr id="7" name="Imagen 1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818" y="6289101"/>
            <a:ext cx="3754612" cy="337716"/>
          </a:xfrm>
          <a:prstGeom prst="rect">
            <a:avLst/>
          </a:prstGeom>
          <a:noFill/>
          <a:ln>
            <a:noFill/>
          </a:ln>
        </p:spPr>
      </p:pic>
    </p:spTree>
    <p:extLst>
      <p:ext uri="{BB962C8B-B14F-4D97-AF65-F5344CB8AC3E}">
        <p14:creationId xmlns:p14="http://schemas.microsoft.com/office/powerpoint/2010/main" val="29675717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pic>
        <p:nvPicPr>
          <p:cNvPr id="7" name="Imagen 1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818" y="6289101"/>
            <a:ext cx="3754612" cy="337716"/>
          </a:xfrm>
          <a:prstGeom prst="rect">
            <a:avLst/>
          </a:prstGeom>
          <a:noFill/>
          <a:ln>
            <a:noFill/>
          </a:ln>
        </p:spPr>
      </p:pic>
    </p:spTree>
    <p:extLst>
      <p:ext uri="{BB962C8B-B14F-4D97-AF65-F5344CB8AC3E}">
        <p14:creationId xmlns:p14="http://schemas.microsoft.com/office/powerpoint/2010/main" val="42202372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389063"/>
            <a:ext cx="6858000" cy="2387600"/>
          </a:xfrm>
        </p:spPr>
        <p:txBody>
          <a:bodyPr anchor="b"/>
          <a:lstStyle>
            <a:lvl1pPr algn="ctr">
              <a:defRPr sz="6000"/>
            </a:lvl1pPr>
          </a:lstStyle>
          <a:p>
            <a:r>
              <a:rPr lang="es-ES" dirty="0" smtClean="0"/>
              <a:t>Haga clic para modificar el estilo de título del patrón</a:t>
            </a:r>
            <a:endParaRPr lang="en-US" dirty="0"/>
          </a:p>
        </p:txBody>
      </p:sp>
      <p:sp>
        <p:nvSpPr>
          <p:cNvPr id="3" name="Subtítulo 2"/>
          <p:cNvSpPr>
            <a:spLocks noGrp="1"/>
          </p:cNvSpPr>
          <p:nvPr>
            <p:ph type="subTitle" idx="1"/>
          </p:nvPr>
        </p:nvSpPr>
        <p:spPr>
          <a:xfrm>
            <a:off x="1143000" y="38687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clic para modificar el estilo de subtítulo del patrón</a:t>
            </a:r>
            <a:endParaRPr lang="en-US" dirty="0"/>
          </a:p>
        </p:txBody>
      </p:sp>
      <p:sp>
        <p:nvSpPr>
          <p:cNvPr id="4" name="Marcador de fecha 3"/>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Marcador de número de diapositiva 5"/>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spTree>
    <p:extLst>
      <p:ext uri="{BB962C8B-B14F-4D97-AF65-F5344CB8AC3E}">
        <p14:creationId xmlns:p14="http://schemas.microsoft.com/office/powerpoint/2010/main" val="31599375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spTree>
    <p:extLst>
      <p:ext uri="{BB962C8B-B14F-4D97-AF65-F5344CB8AC3E}">
        <p14:creationId xmlns:p14="http://schemas.microsoft.com/office/powerpoint/2010/main" val="27598806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392239"/>
            <a:ext cx="78867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623888" y="42719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038851"/>
            <a:ext cx="2057400" cy="365125"/>
          </a:xfrm>
          <a:prstGeom prst="rect">
            <a:avLst/>
          </a:prstGeom>
        </p:spPr>
        <p:txBody>
          <a:bodyPr/>
          <a:lstStyle/>
          <a:p>
            <a:fld id="{081D9F06-AAA0-46A2-8131-427238F86B40}" type="datetimeFigureOut">
              <a:rPr lang="en-US" smtClean="0"/>
              <a:t>3/24/2017</a:t>
            </a:fld>
            <a:endParaRPr lang="en-US"/>
          </a:p>
        </p:txBody>
      </p:sp>
      <p:sp>
        <p:nvSpPr>
          <p:cNvPr id="5" name="Marcador de pie de página 4"/>
          <p:cNvSpPr>
            <a:spLocks noGrp="1"/>
          </p:cNvSpPr>
          <p:nvPr>
            <p:ph type="ftr" sz="quarter" idx="11"/>
          </p:nvPr>
        </p:nvSpPr>
        <p:spPr>
          <a:xfrm>
            <a:off x="3028950" y="6038851"/>
            <a:ext cx="30861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6457950" y="6038851"/>
            <a:ext cx="2057400" cy="365125"/>
          </a:xfrm>
          <a:prstGeom prst="rect">
            <a:avLst/>
          </a:prstGeom>
        </p:spPr>
        <p:txBody>
          <a:bodyPr/>
          <a:lstStyle/>
          <a:p>
            <a:fld id="{92A0E691-8F56-41B1-919F-1D7C1B1504A3}" type="slidenum">
              <a:rPr lang="en-US" smtClean="0"/>
              <a:t>‹Nº›</a:t>
            </a:fld>
            <a:endParaRPr lang="en-US"/>
          </a:p>
        </p:txBody>
      </p:sp>
    </p:spTree>
    <p:extLst>
      <p:ext uri="{BB962C8B-B14F-4D97-AF65-F5344CB8AC3E}">
        <p14:creationId xmlns:p14="http://schemas.microsoft.com/office/powerpoint/2010/main" val="15901286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6" name="Marcador de pie de página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spTree>
    <p:extLst>
      <p:ext uri="{BB962C8B-B14F-4D97-AF65-F5344CB8AC3E}">
        <p14:creationId xmlns:p14="http://schemas.microsoft.com/office/powerpoint/2010/main" val="29281162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1368426"/>
            <a:ext cx="78867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629842" y="26844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35083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4629150" y="26844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3508375"/>
            <a:ext cx="3887391" cy="30368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a:xfrm>
            <a:off x="628650" y="7359651"/>
            <a:ext cx="2057400" cy="365125"/>
          </a:xfrm>
          <a:prstGeom prst="rect">
            <a:avLst/>
          </a:prstGeom>
        </p:spPr>
        <p:txBody>
          <a:bodyPr/>
          <a:lstStyle/>
          <a:p>
            <a:fld id="{081D9F06-AAA0-46A2-8131-427238F86B40}" type="datetimeFigureOut">
              <a:rPr lang="en-US" smtClean="0"/>
              <a:t>3/24/2017</a:t>
            </a:fld>
            <a:endParaRPr lang="en-US"/>
          </a:p>
        </p:txBody>
      </p:sp>
      <p:sp>
        <p:nvSpPr>
          <p:cNvPr id="8" name="Marcador de pie de página 7"/>
          <p:cNvSpPr>
            <a:spLocks noGrp="1"/>
          </p:cNvSpPr>
          <p:nvPr>
            <p:ph type="ftr" sz="quarter" idx="11"/>
          </p:nvPr>
        </p:nvSpPr>
        <p:spPr>
          <a:xfrm>
            <a:off x="3028950" y="7359651"/>
            <a:ext cx="3086100" cy="365125"/>
          </a:xfrm>
          <a:prstGeom prst="rect">
            <a:avLst/>
          </a:prstGeom>
        </p:spPr>
        <p:txBody>
          <a:bodyPr/>
          <a:lstStyle/>
          <a:p>
            <a:endParaRPr lang="en-US"/>
          </a:p>
        </p:txBody>
      </p:sp>
      <p:sp>
        <p:nvSpPr>
          <p:cNvPr id="9" name="Marcador de número de diapositiva 8"/>
          <p:cNvSpPr>
            <a:spLocks noGrp="1"/>
          </p:cNvSpPr>
          <p:nvPr>
            <p:ph type="sldNum" sz="quarter" idx="12"/>
          </p:nvPr>
        </p:nvSpPr>
        <p:spPr>
          <a:xfrm>
            <a:off x="6457950" y="7359651"/>
            <a:ext cx="2057400" cy="365125"/>
          </a:xfrm>
          <a:prstGeom prst="rect">
            <a:avLst/>
          </a:prstGeom>
        </p:spPr>
        <p:txBody>
          <a:bodyPr/>
          <a:lstStyle/>
          <a:p>
            <a:fld id="{92A0E691-8F56-41B1-919F-1D7C1B1504A3}" type="slidenum">
              <a:rPr lang="en-US" smtClean="0"/>
              <a:t>‹Nº›</a:t>
            </a:fld>
            <a:endParaRPr lang="en-US"/>
          </a:p>
        </p:txBody>
      </p:sp>
    </p:spTree>
    <p:extLst>
      <p:ext uri="{BB962C8B-B14F-4D97-AF65-F5344CB8AC3E}">
        <p14:creationId xmlns:p14="http://schemas.microsoft.com/office/powerpoint/2010/main" val="16906965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4" name="Marcador de pie de página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Marcador de número de diapositiva 4"/>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spTree>
    <p:extLst>
      <p:ext uri="{BB962C8B-B14F-4D97-AF65-F5344CB8AC3E}">
        <p14:creationId xmlns:p14="http://schemas.microsoft.com/office/powerpoint/2010/main" val="30807682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3" name="Marcador de pie de página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Marcador de número de diapositiva 3"/>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spTree>
    <p:extLst>
      <p:ext uri="{BB962C8B-B14F-4D97-AF65-F5344CB8AC3E}">
        <p14:creationId xmlns:p14="http://schemas.microsoft.com/office/powerpoint/2010/main" val="12456880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6" name="Marcador de pie de página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spTree>
    <p:extLst>
      <p:ext uri="{BB962C8B-B14F-4D97-AF65-F5344CB8AC3E}">
        <p14:creationId xmlns:p14="http://schemas.microsoft.com/office/powerpoint/2010/main" val="28158240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pic>
        <p:nvPicPr>
          <p:cNvPr id="9" name="Imagen 1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818" y="6289101"/>
            <a:ext cx="3754612" cy="337716"/>
          </a:xfrm>
          <a:prstGeom prst="rect">
            <a:avLst/>
          </a:prstGeom>
          <a:noFill/>
          <a:ln>
            <a:noFill/>
          </a:ln>
        </p:spPr>
      </p:pic>
    </p:spTree>
    <p:extLst>
      <p:ext uri="{BB962C8B-B14F-4D97-AF65-F5344CB8AC3E}">
        <p14:creationId xmlns:p14="http://schemas.microsoft.com/office/powerpoint/2010/main" val="25593960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6" name="Marcador de pie de página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spTree>
    <p:extLst>
      <p:ext uri="{BB962C8B-B14F-4D97-AF65-F5344CB8AC3E}">
        <p14:creationId xmlns:p14="http://schemas.microsoft.com/office/powerpoint/2010/main" val="295234881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spTree>
    <p:extLst>
      <p:ext uri="{BB962C8B-B14F-4D97-AF65-F5344CB8AC3E}">
        <p14:creationId xmlns:p14="http://schemas.microsoft.com/office/powerpoint/2010/main" val="9939552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spTree>
    <p:extLst>
      <p:ext uri="{BB962C8B-B14F-4D97-AF65-F5344CB8AC3E}">
        <p14:creationId xmlns:p14="http://schemas.microsoft.com/office/powerpoint/2010/main" val="5199009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392239"/>
            <a:ext cx="78867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623888" y="42719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038851"/>
            <a:ext cx="2057400" cy="365125"/>
          </a:xfrm>
          <a:prstGeom prst="rect">
            <a:avLst/>
          </a:prstGeom>
        </p:spPr>
        <p:txBody>
          <a:bodyPr/>
          <a:lstStyle/>
          <a:p>
            <a:fld id="{081D9F06-AAA0-46A2-8131-427238F86B40}" type="datetimeFigureOut">
              <a:rPr lang="en-US" smtClean="0"/>
              <a:t>3/24/2017</a:t>
            </a:fld>
            <a:endParaRPr lang="en-US"/>
          </a:p>
        </p:txBody>
      </p:sp>
      <p:sp>
        <p:nvSpPr>
          <p:cNvPr id="5" name="Marcador de pie de página 4"/>
          <p:cNvSpPr>
            <a:spLocks noGrp="1"/>
          </p:cNvSpPr>
          <p:nvPr>
            <p:ph type="ftr" sz="quarter" idx="11"/>
          </p:nvPr>
        </p:nvSpPr>
        <p:spPr>
          <a:xfrm>
            <a:off x="3028950" y="6038851"/>
            <a:ext cx="30861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6457950" y="6038851"/>
            <a:ext cx="2057400" cy="365125"/>
          </a:xfrm>
          <a:prstGeom prst="rect">
            <a:avLst/>
          </a:prstGeom>
        </p:spPr>
        <p:txBody>
          <a:bodyPr/>
          <a:lstStyle/>
          <a:p>
            <a:fld id="{92A0E691-8F56-41B1-919F-1D7C1B1504A3}" type="slidenum">
              <a:rPr lang="en-US" smtClean="0"/>
              <a:t>‹Nº›</a:t>
            </a:fld>
            <a:endParaRPr lang="en-US"/>
          </a:p>
        </p:txBody>
      </p:sp>
      <p:pic>
        <p:nvPicPr>
          <p:cNvPr id="7" name="Imagen 1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818" y="6289101"/>
            <a:ext cx="3754612" cy="337716"/>
          </a:xfrm>
          <a:prstGeom prst="rect">
            <a:avLst/>
          </a:prstGeom>
          <a:noFill/>
          <a:ln>
            <a:noFill/>
          </a:ln>
        </p:spPr>
      </p:pic>
    </p:spTree>
    <p:extLst>
      <p:ext uri="{BB962C8B-B14F-4D97-AF65-F5344CB8AC3E}">
        <p14:creationId xmlns:p14="http://schemas.microsoft.com/office/powerpoint/2010/main" val="4887027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6" name="Marcador de pie de página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pic>
        <p:nvPicPr>
          <p:cNvPr id="8" name="Imagen 1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818" y="6289101"/>
            <a:ext cx="3754612" cy="337716"/>
          </a:xfrm>
          <a:prstGeom prst="rect">
            <a:avLst/>
          </a:prstGeom>
          <a:noFill/>
          <a:ln>
            <a:noFill/>
          </a:ln>
        </p:spPr>
      </p:pic>
    </p:spTree>
    <p:extLst>
      <p:ext uri="{BB962C8B-B14F-4D97-AF65-F5344CB8AC3E}">
        <p14:creationId xmlns:p14="http://schemas.microsoft.com/office/powerpoint/2010/main" val="18919609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1368426"/>
            <a:ext cx="78867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629842" y="26844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35083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4629150" y="26844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3508375"/>
            <a:ext cx="3887391" cy="30368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a:xfrm>
            <a:off x="628650" y="7359651"/>
            <a:ext cx="2057400" cy="365125"/>
          </a:xfrm>
          <a:prstGeom prst="rect">
            <a:avLst/>
          </a:prstGeom>
        </p:spPr>
        <p:txBody>
          <a:bodyPr/>
          <a:lstStyle/>
          <a:p>
            <a:fld id="{081D9F06-AAA0-46A2-8131-427238F86B40}" type="datetimeFigureOut">
              <a:rPr lang="en-US" smtClean="0"/>
              <a:t>3/24/2017</a:t>
            </a:fld>
            <a:endParaRPr lang="en-US"/>
          </a:p>
        </p:txBody>
      </p:sp>
      <p:sp>
        <p:nvSpPr>
          <p:cNvPr id="8" name="Marcador de pie de página 7"/>
          <p:cNvSpPr>
            <a:spLocks noGrp="1"/>
          </p:cNvSpPr>
          <p:nvPr>
            <p:ph type="ftr" sz="quarter" idx="11"/>
          </p:nvPr>
        </p:nvSpPr>
        <p:spPr>
          <a:xfrm>
            <a:off x="3028950" y="7359651"/>
            <a:ext cx="3086100" cy="365125"/>
          </a:xfrm>
          <a:prstGeom prst="rect">
            <a:avLst/>
          </a:prstGeom>
        </p:spPr>
        <p:txBody>
          <a:bodyPr/>
          <a:lstStyle/>
          <a:p>
            <a:endParaRPr lang="en-US"/>
          </a:p>
        </p:txBody>
      </p:sp>
      <p:sp>
        <p:nvSpPr>
          <p:cNvPr id="9" name="Marcador de número de diapositiva 8"/>
          <p:cNvSpPr>
            <a:spLocks noGrp="1"/>
          </p:cNvSpPr>
          <p:nvPr>
            <p:ph type="sldNum" sz="quarter" idx="12"/>
          </p:nvPr>
        </p:nvSpPr>
        <p:spPr>
          <a:xfrm>
            <a:off x="6457950" y="7359651"/>
            <a:ext cx="2057400" cy="365125"/>
          </a:xfrm>
          <a:prstGeom prst="rect">
            <a:avLst/>
          </a:prstGeom>
        </p:spPr>
        <p:txBody>
          <a:bodyPr/>
          <a:lstStyle/>
          <a:p>
            <a:fld id="{92A0E691-8F56-41B1-919F-1D7C1B1504A3}" type="slidenum">
              <a:rPr lang="en-US" smtClean="0"/>
              <a:t>‹Nº›</a:t>
            </a:fld>
            <a:endParaRPr lang="en-US"/>
          </a:p>
        </p:txBody>
      </p:sp>
      <p:pic>
        <p:nvPicPr>
          <p:cNvPr id="10" name="Imagen 1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818" y="6289101"/>
            <a:ext cx="3754612" cy="337716"/>
          </a:xfrm>
          <a:prstGeom prst="rect">
            <a:avLst/>
          </a:prstGeom>
          <a:noFill/>
          <a:ln>
            <a:noFill/>
          </a:ln>
        </p:spPr>
      </p:pic>
    </p:spTree>
    <p:extLst>
      <p:ext uri="{BB962C8B-B14F-4D97-AF65-F5344CB8AC3E}">
        <p14:creationId xmlns:p14="http://schemas.microsoft.com/office/powerpoint/2010/main" val="20086104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4" name="Marcador de pie de página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Marcador de número de diapositiva 4"/>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pic>
        <p:nvPicPr>
          <p:cNvPr id="7" name="Imagen 1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818" y="6289101"/>
            <a:ext cx="3754612" cy="337716"/>
          </a:xfrm>
          <a:prstGeom prst="rect">
            <a:avLst/>
          </a:prstGeom>
          <a:noFill/>
          <a:ln>
            <a:noFill/>
          </a:ln>
        </p:spPr>
      </p:pic>
    </p:spTree>
    <p:extLst>
      <p:ext uri="{BB962C8B-B14F-4D97-AF65-F5344CB8AC3E}">
        <p14:creationId xmlns:p14="http://schemas.microsoft.com/office/powerpoint/2010/main" val="14960090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3" name="Marcador de pie de página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Marcador de número de diapositiva 3"/>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pic>
        <p:nvPicPr>
          <p:cNvPr id="5" name="Imagen 1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818" y="6289101"/>
            <a:ext cx="3754612" cy="337716"/>
          </a:xfrm>
          <a:prstGeom prst="rect">
            <a:avLst/>
          </a:prstGeom>
          <a:noFill/>
          <a:ln>
            <a:noFill/>
          </a:ln>
        </p:spPr>
      </p:pic>
    </p:spTree>
    <p:extLst>
      <p:ext uri="{BB962C8B-B14F-4D97-AF65-F5344CB8AC3E}">
        <p14:creationId xmlns:p14="http://schemas.microsoft.com/office/powerpoint/2010/main" val="8371662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6" name="Marcador de pie de página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pic>
        <p:nvPicPr>
          <p:cNvPr id="8" name="Imagen 1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818" y="6289101"/>
            <a:ext cx="3754612" cy="337716"/>
          </a:xfrm>
          <a:prstGeom prst="rect">
            <a:avLst/>
          </a:prstGeom>
          <a:noFill/>
          <a:ln>
            <a:noFill/>
          </a:ln>
        </p:spPr>
      </p:pic>
    </p:spTree>
    <p:extLst>
      <p:ext uri="{BB962C8B-B14F-4D97-AF65-F5344CB8AC3E}">
        <p14:creationId xmlns:p14="http://schemas.microsoft.com/office/powerpoint/2010/main" val="40768463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1"/>
            <a:ext cx="2057400" cy="365125"/>
          </a:xfrm>
          <a:prstGeom prst="rect">
            <a:avLst/>
          </a:prstGeom>
        </p:spPr>
        <p:txBody>
          <a:bodyPr/>
          <a:lstStyle/>
          <a:p>
            <a:fld id="{081D9F06-AAA0-46A2-8131-427238F86B40}" type="datetimeFigureOut">
              <a:rPr lang="en-US" smtClean="0"/>
              <a:t>3/24/2017</a:t>
            </a:fld>
            <a:endParaRPr lang="en-US"/>
          </a:p>
        </p:txBody>
      </p:sp>
      <p:sp>
        <p:nvSpPr>
          <p:cNvPr id="6" name="Marcador de pie de página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a:xfrm>
            <a:off x="6457950" y="6356351"/>
            <a:ext cx="2057400" cy="365125"/>
          </a:xfrm>
          <a:prstGeom prst="rect">
            <a:avLst/>
          </a:prstGeom>
        </p:spPr>
        <p:txBody>
          <a:bodyPr/>
          <a:lstStyle/>
          <a:p>
            <a:fld id="{92A0E691-8F56-41B1-919F-1D7C1B1504A3}" type="slidenum">
              <a:rPr lang="en-US" smtClean="0"/>
              <a:t>‹Nº›</a:t>
            </a:fld>
            <a:endParaRPr lang="en-US"/>
          </a:p>
        </p:txBody>
      </p:sp>
      <p:pic>
        <p:nvPicPr>
          <p:cNvPr id="8" name="Imagen 1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818" y="6289101"/>
            <a:ext cx="3754612" cy="337716"/>
          </a:xfrm>
          <a:prstGeom prst="rect">
            <a:avLst/>
          </a:prstGeom>
          <a:noFill/>
          <a:ln>
            <a:noFill/>
          </a:ln>
        </p:spPr>
      </p:pic>
    </p:spTree>
    <p:extLst>
      <p:ext uri="{BB962C8B-B14F-4D97-AF65-F5344CB8AC3E}">
        <p14:creationId xmlns:p14="http://schemas.microsoft.com/office/powerpoint/2010/main" val="38440603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1381126"/>
            <a:ext cx="7886700" cy="1325563"/>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Marcador de texto 2"/>
          <p:cNvSpPr>
            <a:spLocks noGrp="1"/>
          </p:cNvSpPr>
          <p:nvPr>
            <p:ph type="body" idx="1"/>
          </p:nvPr>
        </p:nvSpPr>
        <p:spPr>
          <a:xfrm>
            <a:off x="628650" y="2818828"/>
            <a:ext cx="7886700" cy="335813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ángulo 6"/>
          <p:cNvSpPr/>
          <p:nvPr userDrawn="1"/>
        </p:nvSpPr>
        <p:spPr>
          <a:xfrm>
            <a:off x="95250" y="114300"/>
            <a:ext cx="8953500" cy="6607174"/>
          </a:xfrm>
          <a:prstGeom prst="rect">
            <a:avLst/>
          </a:prstGeom>
          <a:no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userDrawn="1"/>
        </p:nvSpPr>
        <p:spPr>
          <a:xfrm>
            <a:off x="168048" y="176524"/>
            <a:ext cx="8807903" cy="715148"/>
          </a:xfrm>
          <a:prstGeom prst="rect">
            <a:avLst/>
          </a:prstGeom>
          <a:solidFill>
            <a:srgbClr val="9A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4" name="Imagen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57781" y="244441"/>
            <a:ext cx="3218914" cy="579315"/>
          </a:xfrm>
          <a:prstGeom prst="rect">
            <a:avLst/>
          </a:prstGeom>
        </p:spPr>
      </p:pic>
      <p:pic>
        <p:nvPicPr>
          <p:cNvPr id="10" name="Imagen 14"/>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36818" y="6289101"/>
            <a:ext cx="3754612" cy="337716"/>
          </a:xfrm>
          <a:prstGeom prst="rect">
            <a:avLst/>
          </a:prstGeom>
          <a:noFill/>
          <a:ln>
            <a:noFill/>
          </a:ln>
        </p:spPr>
      </p:pic>
    </p:spTree>
    <p:extLst>
      <p:ext uri="{BB962C8B-B14F-4D97-AF65-F5344CB8AC3E}">
        <p14:creationId xmlns:p14="http://schemas.microsoft.com/office/powerpoint/2010/main" val="4084896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1381126"/>
            <a:ext cx="7886700" cy="1325563"/>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Marcador de texto 2"/>
          <p:cNvSpPr>
            <a:spLocks noGrp="1"/>
          </p:cNvSpPr>
          <p:nvPr>
            <p:ph type="body" idx="1"/>
          </p:nvPr>
        </p:nvSpPr>
        <p:spPr>
          <a:xfrm>
            <a:off x="628650" y="2818828"/>
            <a:ext cx="7886700" cy="335813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ángulo 6"/>
          <p:cNvSpPr/>
          <p:nvPr userDrawn="1"/>
        </p:nvSpPr>
        <p:spPr>
          <a:xfrm>
            <a:off x="95250" y="114300"/>
            <a:ext cx="8953500" cy="6607174"/>
          </a:xfrm>
          <a:prstGeom prst="rect">
            <a:avLst/>
          </a:prstGeom>
          <a:no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userDrawn="1"/>
        </p:nvSpPr>
        <p:spPr>
          <a:xfrm>
            <a:off x="279779" y="182287"/>
            <a:ext cx="8584442" cy="1215549"/>
          </a:xfrm>
          <a:prstGeom prst="rect">
            <a:avLst/>
          </a:prstGeom>
          <a:solidFill>
            <a:srgbClr val="9A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4" name="Imagen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04055" y="312230"/>
            <a:ext cx="4935890" cy="888323"/>
          </a:xfrm>
          <a:prstGeom prst="rect">
            <a:avLst/>
          </a:prstGeom>
        </p:spPr>
      </p:pic>
    </p:spTree>
    <p:extLst>
      <p:ext uri="{BB962C8B-B14F-4D97-AF65-F5344CB8AC3E}">
        <p14:creationId xmlns:p14="http://schemas.microsoft.com/office/powerpoint/2010/main" val="1220987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5.wmf"/><Relationship Id="rId7" Type="http://schemas.openxmlformats.org/officeDocument/2006/relationships/oleObject" Target="../embeddings/oleObject8.bin"/><Relationship Id="rId12"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image" Target="../media/image21.wmf"/><Relationship Id="rId5" Type="http://schemas.openxmlformats.org/officeDocument/2006/relationships/image" Target="../media/image17.wmf"/><Relationship Id="rId10" Type="http://schemas.openxmlformats.org/officeDocument/2006/relationships/image" Target="../media/image20.wmf"/><Relationship Id="rId4" Type="http://schemas.openxmlformats.org/officeDocument/2006/relationships/image" Target="../media/image16.png"/><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8.emf"/><Relationship Id="rId4" Type="http://schemas.openxmlformats.org/officeDocument/2006/relationships/package" Target="../embeddings/Dibujo_de_Microsoft_Visio1.vsdx"/></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hyperlink" Target="SIMULACI&#211;N%20DE%20INDICADORES-NR-V1.pptx#-1,1,Presentaci&#243;n de PowerPoint"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11.bin"/><Relationship Id="rId4" Type="http://schemas.openxmlformats.org/officeDocument/2006/relationships/image" Target="../media/image2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oleObject" Target="../embeddings/oleObject13.bin"/><Relationship Id="rId4" Type="http://schemas.openxmlformats.org/officeDocument/2006/relationships/image" Target="../media/image3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mp"/><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5.bin"/><Relationship Id="rId1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o 24"/>
          <p:cNvGrpSpPr/>
          <p:nvPr/>
        </p:nvGrpSpPr>
        <p:grpSpPr>
          <a:xfrm>
            <a:off x="217467" y="1404900"/>
            <a:ext cx="8655871" cy="5040262"/>
            <a:chOff x="262547" y="1564971"/>
            <a:chExt cx="11541161" cy="5040262"/>
          </a:xfrm>
        </p:grpSpPr>
        <p:grpSp>
          <p:nvGrpSpPr>
            <p:cNvPr id="24" name="Grupo 23"/>
            <p:cNvGrpSpPr/>
            <p:nvPr/>
          </p:nvGrpSpPr>
          <p:grpSpPr>
            <a:xfrm>
              <a:off x="262547" y="1564971"/>
              <a:ext cx="11541161" cy="5040262"/>
              <a:chOff x="262547" y="1564971"/>
              <a:chExt cx="11541161" cy="5040262"/>
            </a:xfrm>
          </p:grpSpPr>
          <p:sp>
            <p:nvSpPr>
              <p:cNvPr id="23" name="Rectángulo 22"/>
              <p:cNvSpPr/>
              <p:nvPr/>
            </p:nvSpPr>
            <p:spPr>
              <a:xfrm>
                <a:off x="262547" y="5840625"/>
                <a:ext cx="5689600" cy="764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76" y="1564971"/>
                <a:ext cx="11466932" cy="1901569"/>
              </a:xfrm>
              <a:prstGeom prst="rect">
                <a:avLst/>
              </a:prstGeom>
            </p:spPr>
          </p:pic>
          <p:cxnSp>
            <p:nvCxnSpPr>
              <p:cNvPr id="4" name="Conector recto 3"/>
              <p:cNvCxnSpPr/>
              <p:nvPr/>
            </p:nvCxnSpPr>
            <p:spPr>
              <a:xfrm>
                <a:off x="533472" y="4162805"/>
                <a:ext cx="1119135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3517044" y="3654969"/>
                <a:ext cx="5400040" cy="398103"/>
              </a:xfrm>
              <a:prstGeom prst="rect">
                <a:avLst/>
              </a:prstGeom>
              <a:noFill/>
              <a:ln>
                <a:noFill/>
              </a:ln>
            </p:spPr>
          </p:pic>
        </p:grpSp>
        <p:sp>
          <p:nvSpPr>
            <p:cNvPr id="12" name="Rectángulo 11"/>
            <p:cNvSpPr/>
            <p:nvPr/>
          </p:nvSpPr>
          <p:spPr>
            <a:xfrm>
              <a:off x="536244" y="2737995"/>
              <a:ext cx="11076628" cy="707886"/>
            </a:xfrm>
            <a:prstGeom prst="rect">
              <a:avLst/>
            </a:prstGeom>
            <a:noFill/>
          </p:spPr>
          <p:txBody>
            <a:bodyPr wrap="square" lIns="91440" tIns="45720" rIns="91440" bIns="45720">
              <a:spAutoFit/>
            </a:bodyPr>
            <a:lstStyle/>
            <a:p>
              <a:pPr algn="ctr"/>
              <a:r>
                <a:rPr lang="es-PE" sz="2000" b="1" cap="none" spc="0" dirty="0" smtClean="0">
                  <a:ln w="10160">
                    <a:solidFill>
                      <a:schemeClr val="tx1"/>
                    </a:solidFill>
                    <a:prstDash val="solid"/>
                  </a:ln>
                  <a:solidFill>
                    <a:srgbClr val="FFFFFF"/>
                  </a:solidFill>
                  <a:effectLst>
                    <a:outerShdw blurRad="38100" dist="22860" dir="5400000" algn="tl" rotWithShape="0">
                      <a:srgbClr val="000000">
                        <a:alpha val="30000"/>
                      </a:srgbClr>
                    </a:outerShdw>
                  </a:effectLst>
                  <a:latin typeface="Arial Rounded MT Bold" panose="020F0704030504030204" pitchFamily="34" charset="0"/>
                </a:rPr>
                <a:t>Del 20 al 24 de Marzo del 2017</a:t>
              </a:r>
            </a:p>
            <a:p>
              <a:pPr algn="ctr"/>
              <a:r>
                <a:rPr lang="es-PE" sz="2000" b="1" cap="none" spc="0" dirty="0" smtClean="0">
                  <a:ln w="10160">
                    <a:solidFill>
                      <a:schemeClr val="tx1"/>
                    </a:solidFill>
                    <a:prstDash val="solid"/>
                  </a:ln>
                  <a:solidFill>
                    <a:srgbClr val="FFFFFF"/>
                  </a:solidFill>
                  <a:effectLst>
                    <a:outerShdw blurRad="38100" dist="22860" dir="5400000" algn="tl" rotWithShape="0">
                      <a:srgbClr val="000000">
                        <a:alpha val="30000"/>
                      </a:srgbClr>
                    </a:outerShdw>
                  </a:effectLst>
                  <a:latin typeface="Arial Rounded MT Bold" panose="020F0704030504030204" pitchFamily="34" charset="0"/>
                </a:rPr>
                <a:t>Arequipa – Perú </a:t>
              </a:r>
              <a:endParaRPr lang="es-PE" sz="20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endParaRPr>
            </a:p>
          </p:txBody>
        </p:sp>
      </p:grpSp>
      <p:sp>
        <p:nvSpPr>
          <p:cNvPr id="13" name="Rectángulo 12"/>
          <p:cNvSpPr/>
          <p:nvPr/>
        </p:nvSpPr>
        <p:spPr>
          <a:xfrm>
            <a:off x="920662" y="4127604"/>
            <a:ext cx="7086898" cy="1446550"/>
          </a:xfrm>
          <a:prstGeom prst="rect">
            <a:avLst/>
          </a:prstGeom>
          <a:noFill/>
          <a:ln>
            <a:noFill/>
          </a:ln>
        </p:spPr>
        <p:txBody>
          <a:bodyPr wrap="square" lIns="91440" tIns="45720" rIns="91440" bIns="45720">
            <a:spAutoFit/>
          </a:bodyPr>
          <a:lstStyle/>
          <a:p>
            <a:pPr algn="ctr"/>
            <a:r>
              <a:rPr lang="es-PE" sz="4400" b="1" dirty="0"/>
              <a:t>“Utilización del Tiempo en el Proceso Productivo</a:t>
            </a:r>
            <a:r>
              <a:rPr lang="es-PE" sz="4400" b="1" dirty="0" smtClean="0"/>
              <a:t>”</a:t>
            </a:r>
            <a:endParaRPr lang="es-ES" sz="4400" b="1" cap="none" spc="0" dirty="0">
              <a:ln>
                <a:solidFill>
                  <a:srgbClr val="FFFF00"/>
                </a:solidFill>
              </a:ln>
              <a:effectLst>
                <a:outerShdw blurRad="38100" dist="22860" dir="5400000" algn="tl" rotWithShape="0">
                  <a:srgbClr val="000000">
                    <a:alpha val="30000"/>
                  </a:srgbClr>
                </a:outerShdw>
              </a:effectLst>
            </a:endParaRPr>
          </a:p>
        </p:txBody>
      </p:sp>
      <p:sp>
        <p:nvSpPr>
          <p:cNvPr id="15" name="Rectángulo 14"/>
          <p:cNvSpPr/>
          <p:nvPr/>
        </p:nvSpPr>
        <p:spPr>
          <a:xfrm>
            <a:off x="239328" y="6229352"/>
            <a:ext cx="2981544" cy="400110"/>
          </a:xfrm>
          <a:prstGeom prst="rect">
            <a:avLst/>
          </a:prstGeom>
          <a:solidFill>
            <a:schemeClr val="bg1"/>
          </a:solidFill>
        </p:spPr>
        <p:txBody>
          <a:bodyPr wrap="square">
            <a:spAutoFit/>
          </a:bodyPr>
          <a:lstStyle/>
          <a:p>
            <a:pPr lvl="0"/>
            <a:r>
              <a:rPr lang="es-PE" sz="2000" dirty="0" err="1" smtClean="0"/>
              <a:t>MSc</a:t>
            </a:r>
            <a:r>
              <a:rPr lang="es-PE" sz="2000" dirty="0" smtClean="0"/>
              <a:t>. Neil Ramírez Valerio</a:t>
            </a:r>
            <a:endParaRPr lang="es-PE" sz="2000" dirty="0"/>
          </a:p>
        </p:txBody>
      </p:sp>
    </p:spTree>
    <p:extLst>
      <p:ext uri="{BB962C8B-B14F-4D97-AF65-F5344CB8AC3E}">
        <p14:creationId xmlns:p14="http://schemas.microsoft.com/office/powerpoint/2010/main" val="232974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2082" y="844059"/>
            <a:ext cx="8229079" cy="646331"/>
          </a:xfrm>
          <a:prstGeom prst="rect">
            <a:avLst/>
          </a:prstGeom>
        </p:spPr>
        <p:txBody>
          <a:bodyPr wrap="square">
            <a:spAutoFit/>
          </a:bodyPr>
          <a:lstStyle/>
          <a:p>
            <a:pPr algn="ctr"/>
            <a:r>
              <a:rPr lang="es-PE" b="1" dirty="0">
                <a:solidFill>
                  <a:schemeClr val="accent5">
                    <a:lumMod val="50000"/>
                  </a:schemeClr>
                </a:solidFill>
                <a:latin typeface="Arial" panose="020B0604020202020204" pitchFamily="34" charset="0"/>
                <a:cs typeface="Arial" panose="020B0604020202020204" pitchFamily="34" charset="0"/>
              </a:rPr>
              <a:t>DISTRIBUCIÓN  DEL TIEMPO DEL TRABAJADOR Y DEL EQUIPO </a:t>
            </a:r>
          </a:p>
          <a:p>
            <a:pPr algn="ctr"/>
            <a:r>
              <a:rPr lang="es-PE" b="1" dirty="0">
                <a:solidFill>
                  <a:schemeClr val="accent5">
                    <a:lumMod val="50000"/>
                  </a:schemeClr>
                </a:solidFill>
                <a:latin typeface="Arial" panose="020B0604020202020204" pitchFamily="34" charset="0"/>
                <a:cs typeface="Arial" panose="020B0604020202020204" pitchFamily="34" charset="0"/>
              </a:rPr>
              <a:t> </a:t>
            </a:r>
            <a:r>
              <a:rPr lang="es-PE" b="1" dirty="0" smtClean="0">
                <a:solidFill>
                  <a:schemeClr val="accent5">
                    <a:lumMod val="50000"/>
                  </a:schemeClr>
                </a:solidFill>
                <a:latin typeface="Arial" panose="020B0604020202020204" pitchFamily="34" charset="0"/>
                <a:cs typeface="Arial" panose="020B0604020202020204" pitchFamily="34" charset="0"/>
              </a:rPr>
              <a:t>ESPECTO  </a:t>
            </a:r>
            <a:r>
              <a:rPr lang="es-PE" b="1" dirty="0">
                <a:solidFill>
                  <a:schemeClr val="accent5">
                    <a:lumMod val="50000"/>
                  </a:schemeClr>
                </a:solidFill>
                <a:latin typeface="Arial" panose="020B0604020202020204" pitchFamily="34" charset="0"/>
                <a:cs typeface="Arial" panose="020B0604020202020204" pitchFamily="34" charset="0"/>
              </a:rPr>
              <a:t>AL PROCESO PRODUCTIVO</a:t>
            </a:r>
          </a:p>
        </p:txBody>
      </p:sp>
      <p:sp>
        <p:nvSpPr>
          <p:cNvPr id="12" name="Rectángulo 11"/>
          <p:cNvSpPr/>
          <p:nvPr/>
        </p:nvSpPr>
        <p:spPr>
          <a:xfrm>
            <a:off x="221535" y="3372234"/>
            <a:ext cx="4627191" cy="2970044"/>
          </a:xfrm>
          <a:prstGeom prst="rect">
            <a:avLst/>
          </a:prstGeom>
        </p:spPr>
        <p:txBody>
          <a:bodyPr wrap="square">
            <a:spAutoFit/>
          </a:bodyPr>
          <a:lstStyle/>
          <a:p>
            <a:pPr algn="just">
              <a:spcAft>
                <a:spcPts val="0"/>
              </a:spcAft>
            </a:pPr>
            <a:r>
              <a:rPr lang="es-MX" sz="1700" dirty="0" err="1" smtClean="0">
                <a:latin typeface="Arial" panose="020B0604020202020204" pitchFamily="34" charset="0"/>
                <a:ea typeface="Times New Roman" panose="02020603050405020304" pitchFamily="18" charset="0"/>
                <a:cs typeface="Arial" panose="020B0604020202020204" pitchFamily="34" charset="0"/>
              </a:rPr>
              <a:t>T</a:t>
            </a:r>
            <a:r>
              <a:rPr lang="es-MX" sz="1700" baseline="-25000" dirty="0" err="1" smtClean="0">
                <a:latin typeface="Arial" panose="020B0604020202020204" pitchFamily="34" charset="0"/>
                <a:ea typeface="Times New Roman" panose="02020603050405020304" pitchFamily="18" charset="0"/>
                <a:cs typeface="Arial" panose="020B0604020202020204" pitchFamily="34" charset="0"/>
              </a:rPr>
              <a:t>t</a:t>
            </a:r>
            <a:r>
              <a:rPr lang="es-MX" sz="1700" dirty="0" smtClean="0">
                <a:latin typeface="Arial" panose="020B0604020202020204" pitchFamily="34" charset="0"/>
                <a:ea typeface="Times New Roman" panose="02020603050405020304" pitchFamily="18" charset="0"/>
                <a:cs typeface="Arial" panose="020B0604020202020204" pitchFamily="34" charset="0"/>
              </a:rPr>
              <a:t>     Tiempo total</a:t>
            </a:r>
          </a:p>
          <a:p>
            <a:pPr algn="just">
              <a:spcAft>
                <a:spcPts val="0"/>
              </a:spcAft>
            </a:pPr>
            <a:r>
              <a:rPr lang="es-MX" sz="1700" dirty="0" err="1" smtClean="0">
                <a:latin typeface="Arial" panose="020B0604020202020204" pitchFamily="34" charset="0"/>
                <a:ea typeface="Times New Roman" panose="02020603050405020304" pitchFamily="18" charset="0"/>
                <a:cs typeface="Arial" panose="020B0604020202020204" pitchFamily="34" charset="0"/>
              </a:rPr>
              <a:t>T</a:t>
            </a:r>
            <a:r>
              <a:rPr lang="es-MX" sz="1700" baseline="-25000" dirty="0" err="1" smtClean="0">
                <a:latin typeface="Arial" panose="020B0604020202020204" pitchFamily="34" charset="0"/>
                <a:ea typeface="Times New Roman" panose="02020603050405020304" pitchFamily="18" charset="0"/>
                <a:cs typeface="Arial" panose="020B0604020202020204" pitchFamily="34" charset="0"/>
              </a:rPr>
              <a:t>p</a:t>
            </a:r>
            <a:r>
              <a:rPr lang="es-MX" sz="1700" dirty="0" smtClean="0">
                <a:latin typeface="Arial" panose="020B0604020202020204" pitchFamily="34" charset="0"/>
                <a:ea typeface="Times New Roman" panose="02020603050405020304" pitchFamily="18" charset="0"/>
                <a:cs typeface="Arial" panose="020B0604020202020204" pitchFamily="34" charset="0"/>
              </a:rPr>
              <a:t>     Tiempo programado</a:t>
            </a:r>
          </a:p>
          <a:p>
            <a:pPr algn="just">
              <a:spcAft>
                <a:spcPts val="0"/>
              </a:spcAft>
            </a:pPr>
            <a:r>
              <a:rPr lang="es-MX" sz="1700" dirty="0" err="1" smtClean="0">
                <a:latin typeface="Arial" panose="020B0604020202020204" pitchFamily="34" charset="0"/>
                <a:ea typeface="Times New Roman" panose="02020603050405020304" pitchFamily="18" charset="0"/>
                <a:cs typeface="Arial" panose="020B0604020202020204" pitchFamily="34" charset="0"/>
              </a:rPr>
              <a:t>t</a:t>
            </a:r>
            <a:r>
              <a:rPr lang="es-MX" sz="1700" baseline="-25000" dirty="0" err="1" smtClean="0">
                <a:latin typeface="Arial" panose="020B0604020202020204" pitchFamily="34" charset="0"/>
                <a:ea typeface="Times New Roman" panose="02020603050405020304" pitchFamily="18" charset="0"/>
                <a:cs typeface="Arial" panose="020B0604020202020204" pitchFamily="34" charset="0"/>
              </a:rPr>
              <a:t>np</a:t>
            </a:r>
            <a:r>
              <a:rPr lang="es-MX" sz="1700" dirty="0" smtClean="0">
                <a:latin typeface="Arial" panose="020B0604020202020204" pitchFamily="34" charset="0"/>
                <a:ea typeface="Times New Roman" panose="02020603050405020304" pitchFamily="18" charset="0"/>
                <a:cs typeface="Arial" panose="020B0604020202020204" pitchFamily="34" charset="0"/>
              </a:rPr>
              <a:t>     Tiempo </a:t>
            </a:r>
            <a:r>
              <a:rPr lang="es-MX" sz="1700" dirty="0">
                <a:latin typeface="Arial" panose="020B0604020202020204" pitchFamily="34" charset="0"/>
                <a:ea typeface="Times New Roman" panose="02020603050405020304" pitchFamily="18" charset="0"/>
                <a:cs typeface="Arial" panose="020B0604020202020204" pitchFamily="34" charset="0"/>
              </a:rPr>
              <a:t>no </a:t>
            </a:r>
            <a:r>
              <a:rPr lang="es-MX" sz="1700" dirty="0" smtClean="0">
                <a:latin typeface="Arial" panose="020B0604020202020204" pitchFamily="34" charset="0"/>
                <a:ea typeface="Times New Roman" panose="02020603050405020304" pitchFamily="18" charset="0"/>
                <a:cs typeface="Arial" panose="020B0604020202020204" pitchFamily="34" charset="0"/>
              </a:rPr>
              <a:t>programado</a:t>
            </a:r>
          </a:p>
          <a:p>
            <a:pPr algn="just"/>
            <a:r>
              <a:rPr lang="es-MX" sz="1700" dirty="0" err="1" smtClean="0">
                <a:latin typeface="Arial" panose="020B0604020202020204" pitchFamily="34" charset="0"/>
                <a:ea typeface="Times New Roman" panose="02020603050405020304" pitchFamily="18" charset="0"/>
                <a:cs typeface="Arial" panose="020B0604020202020204" pitchFamily="34" charset="0"/>
              </a:rPr>
              <a:t>T</a:t>
            </a:r>
            <a:r>
              <a:rPr lang="es-MX" sz="1700" baseline="-25000" dirty="0" err="1" smtClean="0">
                <a:latin typeface="Arial" panose="020B0604020202020204" pitchFamily="34" charset="0"/>
                <a:ea typeface="Times New Roman" panose="02020603050405020304" pitchFamily="18" charset="0"/>
                <a:cs typeface="Arial" panose="020B0604020202020204" pitchFamily="34" charset="0"/>
              </a:rPr>
              <a:t>d</a:t>
            </a:r>
            <a:r>
              <a:rPr lang="es-MX" sz="1700" dirty="0" smtClean="0">
                <a:latin typeface="Arial" panose="020B0604020202020204" pitchFamily="34" charset="0"/>
                <a:ea typeface="Times New Roman" panose="02020603050405020304" pitchFamily="18" charset="0"/>
                <a:cs typeface="Arial" panose="020B0604020202020204" pitchFamily="34" charset="0"/>
              </a:rPr>
              <a:t>      Tiempo disponible</a:t>
            </a:r>
          </a:p>
          <a:p>
            <a:pPr algn="just"/>
            <a:r>
              <a:rPr lang="es-MX" sz="1700" dirty="0" err="1" smtClean="0">
                <a:latin typeface="Arial" panose="020B0604020202020204" pitchFamily="34" charset="0"/>
                <a:ea typeface="Times New Roman" panose="02020603050405020304" pitchFamily="18" charset="0"/>
                <a:cs typeface="Arial" panose="020B0604020202020204" pitchFamily="34" charset="0"/>
              </a:rPr>
              <a:t>t</a:t>
            </a:r>
            <a:r>
              <a:rPr lang="es-MX" sz="1700" baseline="-25000" dirty="0" err="1" smtClean="0">
                <a:latin typeface="Arial" panose="020B0604020202020204" pitchFamily="34" charset="0"/>
                <a:ea typeface="Times New Roman" panose="02020603050405020304" pitchFamily="18" charset="0"/>
                <a:cs typeface="Arial" panose="020B0604020202020204" pitchFamily="34" charset="0"/>
              </a:rPr>
              <a:t>dm</a:t>
            </a:r>
            <a:r>
              <a:rPr lang="es-MX" sz="1700" baseline="-25000" dirty="0" smtClean="0">
                <a:latin typeface="Arial" panose="020B0604020202020204" pitchFamily="34" charset="0"/>
                <a:ea typeface="Times New Roman" panose="02020603050405020304" pitchFamily="18" charset="0"/>
                <a:cs typeface="Arial" panose="020B0604020202020204" pitchFamily="34" charset="0"/>
              </a:rPr>
              <a:t>       </a:t>
            </a:r>
            <a:r>
              <a:rPr lang="es-MX" sz="1700" dirty="0" smtClean="0">
                <a:latin typeface="Arial" panose="020B0604020202020204" pitchFamily="34" charset="0"/>
                <a:ea typeface="Times New Roman" panose="02020603050405020304" pitchFamily="18" charset="0"/>
                <a:cs typeface="Arial" panose="020B0604020202020204" pitchFamily="34" charset="0"/>
              </a:rPr>
              <a:t>Tiempo </a:t>
            </a:r>
            <a:r>
              <a:rPr lang="es-MX" sz="1700" dirty="0">
                <a:latin typeface="Arial" panose="020B0604020202020204" pitchFamily="34" charset="0"/>
                <a:ea typeface="Times New Roman" panose="02020603050405020304" pitchFamily="18" charset="0"/>
                <a:cs typeface="Arial" panose="020B0604020202020204" pitchFamily="34" charset="0"/>
              </a:rPr>
              <a:t>en demoras </a:t>
            </a:r>
            <a:r>
              <a:rPr lang="es-MX" sz="1700" dirty="0" smtClean="0">
                <a:latin typeface="Arial" panose="020B0604020202020204" pitchFamily="34" charset="0"/>
                <a:ea typeface="Times New Roman" panose="02020603050405020304" pitchFamily="18" charset="0"/>
                <a:cs typeface="Arial" panose="020B0604020202020204" pitchFamily="34" charset="0"/>
              </a:rPr>
              <a:t>mecánicas</a:t>
            </a:r>
          </a:p>
          <a:p>
            <a:pPr algn="just"/>
            <a:r>
              <a:rPr lang="es-PE" sz="1700" dirty="0">
                <a:latin typeface="Arial" panose="020B0604020202020204" pitchFamily="34" charset="0"/>
                <a:ea typeface="Times New Roman" panose="02020603050405020304" pitchFamily="18" charset="0"/>
                <a:cs typeface="Arial" panose="020B0604020202020204" pitchFamily="34" charset="0"/>
              </a:rPr>
              <a:t>T</a:t>
            </a:r>
            <a:r>
              <a:rPr lang="es-PE" sz="1400" dirty="0">
                <a:latin typeface="Arial" panose="020B0604020202020204" pitchFamily="34" charset="0"/>
                <a:ea typeface="Times New Roman" panose="02020603050405020304" pitchFamily="18" charset="0"/>
                <a:cs typeface="Arial" panose="020B0604020202020204" pitchFamily="34" charset="0"/>
              </a:rPr>
              <a:t>o</a:t>
            </a:r>
            <a:r>
              <a:rPr lang="es-PE" sz="1700" dirty="0">
                <a:latin typeface="Arial" panose="020B0604020202020204" pitchFamily="34" charset="0"/>
                <a:ea typeface="Times New Roman" panose="02020603050405020304" pitchFamily="18" charset="0"/>
                <a:cs typeface="Arial" panose="020B0604020202020204" pitchFamily="34" charset="0"/>
              </a:rPr>
              <a:t>   </a:t>
            </a:r>
            <a:r>
              <a:rPr lang="es-PE" sz="1700" dirty="0" smtClean="0">
                <a:latin typeface="Arial" panose="020B0604020202020204" pitchFamily="34" charset="0"/>
                <a:ea typeface="Times New Roman" panose="02020603050405020304" pitchFamily="18" charset="0"/>
                <a:cs typeface="Arial" panose="020B0604020202020204" pitchFamily="34" charset="0"/>
              </a:rPr>
              <a:t>  Tiempo </a:t>
            </a:r>
            <a:r>
              <a:rPr lang="es-PE" sz="1700" dirty="0">
                <a:latin typeface="Arial" panose="020B0604020202020204" pitchFamily="34" charset="0"/>
                <a:ea typeface="Times New Roman" panose="02020603050405020304" pitchFamily="18" charset="0"/>
                <a:cs typeface="Arial" panose="020B0604020202020204" pitchFamily="34" charset="0"/>
              </a:rPr>
              <a:t>operativo</a:t>
            </a:r>
          </a:p>
          <a:p>
            <a:pPr algn="just"/>
            <a:r>
              <a:rPr lang="es-PE" sz="1700" dirty="0" err="1">
                <a:latin typeface="Arial" panose="020B0604020202020204" pitchFamily="34" charset="0"/>
                <a:ea typeface="Times New Roman" panose="02020603050405020304" pitchFamily="18" charset="0"/>
                <a:cs typeface="Arial" panose="020B0604020202020204" pitchFamily="34" charset="0"/>
              </a:rPr>
              <a:t>T</a:t>
            </a:r>
            <a:r>
              <a:rPr lang="es-PE" sz="1200" dirty="0" err="1">
                <a:latin typeface="Arial" panose="020B0604020202020204" pitchFamily="34" charset="0"/>
                <a:ea typeface="Times New Roman" panose="02020603050405020304" pitchFamily="18" charset="0"/>
                <a:cs typeface="Arial" panose="020B0604020202020204" pitchFamily="34" charset="0"/>
              </a:rPr>
              <a:t>do</a:t>
            </a:r>
            <a:r>
              <a:rPr lang="es-PE" sz="1700" dirty="0">
                <a:latin typeface="Arial" panose="020B0604020202020204" pitchFamily="34" charset="0"/>
                <a:ea typeface="Times New Roman" panose="02020603050405020304" pitchFamily="18" charset="0"/>
                <a:cs typeface="Arial" panose="020B0604020202020204" pitchFamily="34" charset="0"/>
              </a:rPr>
              <a:t>  </a:t>
            </a:r>
            <a:r>
              <a:rPr lang="es-PE" sz="1700" dirty="0" smtClean="0">
                <a:latin typeface="Arial" panose="020B0604020202020204" pitchFamily="34" charset="0"/>
                <a:ea typeface="Times New Roman" panose="02020603050405020304" pitchFamily="18" charset="0"/>
                <a:cs typeface="Arial" panose="020B0604020202020204" pitchFamily="34" charset="0"/>
              </a:rPr>
              <a:t>  Tiempo </a:t>
            </a:r>
            <a:r>
              <a:rPr lang="es-PE" sz="1700" dirty="0">
                <a:latin typeface="Arial" panose="020B0604020202020204" pitchFamily="34" charset="0"/>
                <a:ea typeface="Times New Roman" panose="02020603050405020304" pitchFamily="18" charset="0"/>
                <a:cs typeface="Arial" panose="020B0604020202020204" pitchFamily="34" charset="0"/>
              </a:rPr>
              <a:t>en demoras operativas.</a:t>
            </a:r>
          </a:p>
          <a:p>
            <a:pPr algn="just"/>
            <a:r>
              <a:rPr lang="es-PE" sz="1700" dirty="0" err="1" smtClean="0">
                <a:latin typeface="Arial" panose="020B0604020202020204" pitchFamily="34" charset="0"/>
                <a:ea typeface="Times New Roman" panose="02020603050405020304" pitchFamily="18" charset="0"/>
                <a:cs typeface="Arial" panose="020B0604020202020204" pitchFamily="34" charset="0"/>
              </a:rPr>
              <a:t>T</a:t>
            </a:r>
            <a:r>
              <a:rPr lang="es-PE" sz="1200" dirty="0" err="1" smtClean="0">
                <a:latin typeface="Arial" panose="020B0604020202020204" pitchFamily="34" charset="0"/>
                <a:ea typeface="Times New Roman" panose="02020603050405020304" pitchFamily="18" charset="0"/>
                <a:cs typeface="Arial" panose="020B0604020202020204" pitchFamily="34" charset="0"/>
              </a:rPr>
              <a:t>dno</a:t>
            </a:r>
            <a:r>
              <a:rPr lang="es-PE" sz="1200" dirty="0" smtClean="0">
                <a:latin typeface="Arial" panose="020B0604020202020204" pitchFamily="34" charset="0"/>
                <a:ea typeface="Times New Roman" panose="02020603050405020304" pitchFamily="18" charset="0"/>
                <a:cs typeface="Arial" panose="020B0604020202020204" pitchFamily="34" charset="0"/>
              </a:rPr>
              <a:t> </a:t>
            </a:r>
            <a:r>
              <a:rPr lang="es-PE" sz="1700" dirty="0" smtClean="0">
                <a:latin typeface="Arial" panose="020B0604020202020204" pitchFamily="34" charset="0"/>
                <a:ea typeface="Times New Roman" panose="02020603050405020304" pitchFamily="18" charset="0"/>
                <a:cs typeface="Arial" panose="020B0604020202020204" pitchFamily="34" charset="0"/>
              </a:rPr>
              <a:t> </a:t>
            </a:r>
            <a:r>
              <a:rPr lang="es-PE" sz="1700" dirty="0">
                <a:latin typeface="Arial" panose="020B0604020202020204" pitchFamily="34" charset="0"/>
                <a:ea typeface="Times New Roman" panose="02020603050405020304" pitchFamily="18" charset="0"/>
                <a:cs typeface="Arial" panose="020B0604020202020204" pitchFamily="34" charset="0"/>
              </a:rPr>
              <a:t>Tiempo en demoras no operativas.</a:t>
            </a:r>
          </a:p>
          <a:p>
            <a:pPr algn="just"/>
            <a:r>
              <a:rPr lang="es-PE" sz="1700" dirty="0" err="1">
                <a:latin typeface="Arial" panose="020B0604020202020204" pitchFamily="34" charset="0"/>
                <a:ea typeface="Times New Roman" panose="02020603050405020304" pitchFamily="18" charset="0"/>
                <a:cs typeface="Arial" panose="020B0604020202020204" pitchFamily="34" charset="0"/>
              </a:rPr>
              <a:t>T</a:t>
            </a:r>
            <a:r>
              <a:rPr lang="es-PE" sz="1200" dirty="0" err="1">
                <a:latin typeface="Arial" panose="020B0604020202020204" pitchFamily="34" charset="0"/>
                <a:ea typeface="Times New Roman" panose="02020603050405020304" pitchFamily="18" charset="0"/>
                <a:cs typeface="Arial" panose="020B0604020202020204" pitchFamily="34" charset="0"/>
              </a:rPr>
              <a:t>ef</a:t>
            </a:r>
            <a:r>
              <a:rPr lang="es-PE" sz="1700" dirty="0">
                <a:latin typeface="Arial" panose="020B0604020202020204" pitchFamily="34" charset="0"/>
                <a:ea typeface="Times New Roman" panose="02020603050405020304" pitchFamily="18" charset="0"/>
                <a:cs typeface="Arial" panose="020B0604020202020204" pitchFamily="34" charset="0"/>
              </a:rPr>
              <a:t>   </a:t>
            </a:r>
            <a:r>
              <a:rPr lang="es-PE" sz="1700" dirty="0" smtClean="0">
                <a:latin typeface="Arial" panose="020B0604020202020204" pitchFamily="34" charset="0"/>
                <a:ea typeface="Times New Roman" panose="02020603050405020304" pitchFamily="18" charset="0"/>
                <a:cs typeface="Arial" panose="020B0604020202020204" pitchFamily="34" charset="0"/>
              </a:rPr>
              <a:t> Tiempo </a:t>
            </a:r>
            <a:r>
              <a:rPr lang="es-PE" sz="1700" dirty="0">
                <a:latin typeface="Arial" panose="020B0604020202020204" pitchFamily="34" charset="0"/>
                <a:ea typeface="Times New Roman" panose="02020603050405020304" pitchFamily="18" charset="0"/>
                <a:cs typeface="Arial" panose="020B0604020202020204" pitchFamily="34" charset="0"/>
              </a:rPr>
              <a:t>efectivo.</a:t>
            </a:r>
          </a:p>
          <a:p>
            <a:pPr algn="just"/>
            <a:r>
              <a:rPr lang="es-PE" sz="1700" dirty="0" err="1">
                <a:latin typeface="Arial" panose="020B0604020202020204" pitchFamily="34" charset="0"/>
                <a:ea typeface="Times New Roman" panose="02020603050405020304" pitchFamily="18" charset="0"/>
                <a:cs typeface="Arial" panose="020B0604020202020204" pitchFamily="34" charset="0"/>
              </a:rPr>
              <a:t>t</a:t>
            </a:r>
            <a:r>
              <a:rPr lang="es-PE" sz="1200" dirty="0" err="1">
                <a:latin typeface="Arial" panose="020B0604020202020204" pitchFamily="34" charset="0"/>
                <a:ea typeface="Times New Roman" panose="02020603050405020304" pitchFamily="18" charset="0"/>
                <a:cs typeface="Arial" panose="020B0604020202020204" pitchFamily="34" charset="0"/>
              </a:rPr>
              <a:t>no</a:t>
            </a:r>
            <a:r>
              <a:rPr lang="es-PE" sz="1700" dirty="0">
                <a:latin typeface="Arial" panose="020B0604020202020204" pitchFamily="34" charset="0"/>
                <a:ea typeface="Times New Roman" panose="02020603050405020304" pitchFamily="18" charset="0"/>
                <a:cs typeface="Arial" panose="020B0604020202020204" pitchFamily="34" charset="0"/>
              </a:rPr>
              <a:t> </a:t>
            </a:r>
            <a:r>
              <a:rPr lang="es-PE" sz="1700" dirty="0" smtClean="0">
                <a:latin typeface="Arial" panose="020B0604020202020204" pitchFamily="34" charset="0"/>
                <a:ea typeface="Times New Roman" panose="02020603050405020304" pitchFamily="18" charset="0"/>
                <a:cs typeface="Arial" panose="020B0604020202020204" pitchFamily="34" charset="0"/>
              </a:rPr>
              <a:t>   </a:t>
            </a:r>
            <a:r>
              <a:rPr lang="es-PE" sz="1700" dirty="0">
                <a:latin typeface="Arial" panose="020B0604020202020204" pitchFamily="34" charset="0"/>
                <a:ea typeface="Times New Roman" panose="02020603050405020304" pitchFamily="18" charset="0"/>
                <a:cs typeface="Arial" panose="020B0604020202020204" pitchFamily="34" charset="0"/>
              </a:rPr>
              <a:t>Tiempo neto en operaciones productivas</a:t>
            </a:r>
          </a:p>
          <a:p>
            <a:pPr algn="just"/>
            <a:r>
              <a:rPr lang="es-PE" sz="1700" dirty="0" err="1">
                <a:latin typeface="Arial" panose="020B0604020202020204" pitchFamily="34" charset="0"/>
                <a:ea typeface="Times New Roman" panose="02020603050405020304" pitchFamily="18" charset="0"/>
                <a:cs typeface="Arial" panose="020B0604020202020204" pitchFamily="34" charset="0"/>
              </a:rPr>
              <a:t>t</a:t>
            </a:r>
            <a:r>
              <a:rPr lang="es-PE" sz="1200" dirty="0" err="1">
                <a:latin typeface="Arial" panose="020B0604020202020204" pitchFamily="34" charset="0"/>
                <a:ea typeface="Times New Roman" panose="02020603050405020304" pitchFamily="18" charset="0"/>
                <a:cs typeface="Arial" panose="020B0604020202020204" pitchFamily="34" charset="0"/>
              </a:rPr>
              <a:t>oa</a:t>
            </a:r>
            <a:r>
              <a:rPr lang="es-PE" sz="1700" dirty="0">
                <a:latin typeface="Arial" panose="020B0604020202020204" pitchFamily="34" charset="0"/>
                <a:ea typeface="Times New Roman" panose="02020603050405020304" pitchFamily="18" charset="0"/>
                <a:cs typeface="Arial" panose="020B0604020202020204" pitchFamily="34" charset="0"/>
              </a:rPr>
              <a:t> </a:t>
            </a:r>
            <a:r>
              <a:rPr lang="es-PE" sz="1700" dirty="0" smtClean="0">
                <a:latin typeface="Arial" panose="020B0604020202020204" pitchFamily="34" charset="0"/>
                <a:ea typeface="Times New Roman" panose="02020603050405020304" pitchFamily="18" charset="0"/>
                <a:cs typeface="Arial" panose="020B0604020202020204" pitchFamily="34" charset="0"/>
              </a:rPr>
              <a:t>   </a:t>
            </a:r>
            <a:r>
              <a:rPr lang="es-PE" sz="1700" dirty="0">
                <a:latin typeface="Arial" panose="020B0604020202020204" pitchFamily="34" charset="0"/>
                <a:ea typeface="Times New Roman" panose="02020603050405020304" pitchFamily="18" charset="0"/>
                <a:cs typeface="Arial" panose="020B0604020202020204" pitchFamily="34" charset="0"/>
              </a:rPr>
              <a:t>Tiempo en operaciones </a:t>
            </a:r>
            <a:r>
              <a:rPr lang="es-PE" sz="1700" dirty="0" smtClean="0">
                <a:latin typeface="Arial" panose="020B0604020202020204" pitchFamily="34" charset="0"/>
                <a:ea typeface="Times New Roman" panose="02020603050405020304" pitchFamily="18" charset="0"/>
                <a:cs typeface="Arial" panose="020B0604020202020204" pitchFamily="34" charset="0"/>
              </a:rPr>
              <a:t>auxiliares</a:t>
            </a:r>
            <a:endParaRPr lang="es-MX" sz="1700" dirty="0">
              <a:latin typeface="Arial" panose="020B0604020202020204" pitchFamily="34" charset="0"/>
              <a:ea typeface="Times New Roman" panose="02020603050405020304" pitchFamily="18" charset="0"/>
              <a:cs typeface="Arial" panose="020B0604020202020204" pitchFamily="34" charset="0"/>
            </a:endParaRPr>
          </a:p>
        </p:txBody>
      </p:sp>
      <p:pic>
        <p:nvPicPr>
          <p:cNvPr id="13" name="Imagen 12"/>
          <p:cNvPicPr>
            <a:picLocks noChangeAspect="1" noChangeArrowheads="1"/>
          </p:cNvPicPr>
          <p:nvPr/>
        </p:nvPicPr>
        <p:blipFill>
          <a:blip r:embed="rId3"/>
          <a:srcRect/>
          <a:stretch>
            <a:fillRect/>
          </a:stretch>
        </p:blipFill>
        <p:spPr bwMode="auto">
          <a:xfrm>
            <a:off x="6548141" y="3839333"/>
            <a:ext cx="1228060" cy="386171"/>
          </a:xfrm>
          <a:prstGeom prst="rect">
            <a:avLst/>
          </a:prstGeom>
          <a:noFill/>
        </p:spPr>
      </p:pic>
      <p:pic>
        <p:nvPicPr>
          <p:cNvPr id="14" name="Object 1">
            <a:extLst>
              <a:ext uri="{63B3BB69-23CF-44E3-9099-C40C66FF867C}">
                <a14:compatExt xmlns:a14="http://schemas.microsoft.com/office/drawing/2010/main" spid="_x0000_s1028"/>
              </a:ext>
            </a:extLst>
          </p:cNvPr>
          <p:cNvPicPr>
            <a:picLocks noChangeAspect="1"/>
          </p:cNvPicPr>
          <p:nvPr/>
        </p:nvPicPr>
        <p:blipFill>
          <a:blip r:embed="rId4"/>
          <a:stretch>
            <a:fillRect/>
          </a:stretch>
        </p:blipFill>
        <p:spPr>
          <a:xfrm>
            <a:off x="4848726" y="3839334"/>
            <a:ext cx="1142042" cy="384341"/>
          </a:xfrm>
          <a:prstGeom prst="rect">
            <a:avLst/>
          </a:prstGeom>
        </p:spPr>
      </p:pic>
      <p:pic>
        <p:nvPicPr>
          <p:cNvPr id="15" name="Imagen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8726" y="4254068"/>
            <a:ext cx="1276685" cy="373300"/>
          </a:xfrm>
          <a:prstGeom prst="rect">
            <a:avLst/>
          </a:prstGeom>
          <a:noFill/>
          <a:ln>
            <a:noFill/>
          </a:ln>
        </p:spPr>
      </p:pic>
      <p:pic>
        <p:nvPicPr>
          <p:cNvPr id="16" name="Imagen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1678" y="4260820"/>
            <a:ext cx="1300986" cy="366548"/>
          </a:xfrm>
          <a:prstGeom prst="rect">
            <a:avLst/>
          </a:prstGeom>
          <a:noFill/>
          <a:ln>
            <a:noFill/>
          </a:ln>
        </p:spPr>
      </p:pic>
      <p:graphicFrame>
        <p:nvGraphicFramePr>
          <p:cNvPr id="17" name="Objeto 16"/>
          <p:cNvGraphicFramePr>
            <a:graphicFrameLocks noChangeAspect="1"/>
          </p:cNvGraphicFramePr>
          <p:nvPr>
            <p:extLst>
              <p:ext uri="{D42A27DB-BD31-4B8C-83A1-F6EECF244321}">
                <p14:modId xmlns:p14="http://schemas.microsoft.com/office/powerpoint/2010/main" val="3220836867"/>
              </p:ext>
            </p:extLst>
          </p:nvPr>
        </p:nvGraphicFramePr>
        <p:xfrm>
          <a:off x="4848727" y="3453502"/>
          <a:ext cx="1383632" cy="406951"/>
        </p:xfrm>
        <a:graphic>
          <a:graphicData uri="http://schemas.openxmlformats.org/presentationml/2006/ole">
            <mc:AlternateContent xmlns:mc="http://schemas.openxmlformats.org/markup-compatibility/2006">
              <mc:Choice xmlns:v="urn:schemas-microsoft-com:vml" Requires="v">
                <p:oleObj spid="_x0000_s5202" name="Ecuación" r:id="rId7" imgW="799753" imgH="241195" progId="Equation.3">
                  <p:embed/>
                </p:oleObj>
              </mc:Choice>
              <mc:Fallback>
                <p:oleObj name="Ecuación" r:id="rId7" imgW="799753"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8727" y="3453502"/>
                        <a:ext cx="1383632" cy="406951"/>
                      </a:xfrm>
                      <a:prstGeom prst="rect">
                        <a:avLst/>
                      </a:prstGeom>
                      <a:noFill/>
                    </p:spPr>
                  </p:pic>
                </p:oleObj>
              </mc:Fallback>
            </mc:AlternateContent>
          </a:graphicData>
        </a:graphic>
      </p:graphicFrame>
      <p:sp>
        <p:nvSpPr>
          <p:cNvPr id="18" name="Rectángulo 17"/>
          <p:cNvSpPr/>
          <p:nvPr/>
        </p:nvSpPr>
        <p:spPr>
          <a:xfrm>
            <a:off x="321954" y="1525499"/>
            <a:ext cx="8532537" cy="301067"/>
          </a:xfrm>
          <a:prstGeom prst="rect">
            <a:avLst/>
          </a:prstGeom>
          <a:solidFill>
            <a:schemeClr val="bg1">
              <a:lumMod val="75000"/>
            </a:schemeClr>
          </a:solidFill>
          <a:ln w="222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accent5">
                    <a:lumMod val="50000"/>
                  </a:schemeClr>
                </a:solidFill>
                <a:latin typeface="Arial" panose="020B0604020202020204" pitchFamily="34" charset="0"/>
                <a:cs typeface="Arial" panose="020B0604020202020204" pitchFamily="34" charset="0"/>
              </a:rPr>
              <a:t>TIEMPO TOTAL (</a:t>
            </a:r>
            <a:r>
              <a:rPr lang="es-PE" b="1" dirty="0" err="1" smtClean="0">
                <a:solidFill>
                  <a:schemeClr val="accent5">
                    <a:lumMod val="50000"/>
                  </a:schemeClr>
                </a:solidFill>
                <a:latin typeface="Arial" panose="020B0604020202020204" pitchFamily="34" charset="0"/>
                <a:cs typeface="Arial" panose="020B0604020202020204" pitchFamily="34" charset="0"/>
              </a:rPr>
              <a:t>T</a:t>
            </a:r>
            <a:r>
              <a:rPr lang="es-PE" sz="1200" b="1" dirty="0" err="1" smtClean="0">
                <a:solidFill>
                  <a:schemeClr val="accent5">
                    <a:lumMod val="50000"/>
                  </a:schemeClr>
                </a:solidFill>
                <a:latin typeface="Arial" panose="020B0604020202020204" pitchFamily="34" charset="0"/>
                <a:cs typeface="Arial" panose="020B0604020202020204" pitchFamily="34" charset="0"/>
              </a:rPr>
              <a:t>t</a:t>
            </a:r>
            <a:r>
              <a:rPr lang="es-PE" b="1" dirty="0" smtClean="0">
                <a:solidFill>
                  <a:schemeClr val="accent5">
                    <a:lumMod val="50000"/>
                  </a:schemeClr>
                </a:solidFill>
                <a:latin typeface="Arial" panose="020B0604020202020204" pitchFamily="34" charset="0"/>
                <a:cs typeface="Arial" panose="020B0604020202020204" pitchFamily="34" charset="0"/>
              </a:rPr>
              <a:t>)</a:t>
            </a:r>
            <a:endParaRPr lang="es-PE" b="1" dirty="0">
              <a:solidFill>
                <a:schemeClr val="accent5">
                  <a:lumMod val="50000"/>
                </a:schemeClr>
              </a:solidFill>
              <a:latin typeface="Arial" panose="020B0604020202020204" pitchFamily="34" charset="0"/>
              <a:cs typeface="Arial" panose="020B0604020202020204" pitchFamily="34" charset="0"/>
            </a:endParaRPr>
          </a:p>
        </p:txBody>
      </p:sp>
      <p:sp>
        <p:nvSpPr>
          <p:cNvPr id="19" name="Rectángulo 18"/>
          <p:cNvSpPr/>
          <p:nvPr/>
        </p:nvSpPr>
        <p:spPr>
          <a:xfrm>
            <a:off x="7651333" y="1839708"/>
            <a:ext cx="1203158" cy="1499106"/>
          </a:xfrm>
          <a:prstGeom prst="rect">
            <a:avLst/>
          </a:prstGeom>
          <a:solidFill>
            <a:srgbClr val="00B0F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solidFill>
                  <a:schemeClr val="tx1"/>
                </a:solidFill>
              </a:rPr>
              <a:t>Tiempo no programado (</a:t>
            </a:r>
            <a:r>
              <a:rPr lang="es-PE" sz="1600" dirty="0" err="1">
                <a:solidFill>
                  <a:schemeClr val="tx1"/>
                </a:solidFill>
              </a:rPr>
              <a:t>t</a:t>
            </a:r>
            <a:r>
              <a:rPr lang="es-PE" sz="1100" dirty="0" err="1" smtClean="0">
                <a:solidFill>
                  <a:schemeClr val="tx1"/>
                </a:solidFill>
              </a:rPr>
              <a:t>np</a:t>
            </a:r>
            <a:r>
              <a:rPr lang="es-PE" sz="1600" dirty="0" smtClean="0">
                <a:solidFill>
                  <a:schemeClr val="tx1"/>
                </a:solidFill>
              </a:rPr>
              <a:t>)</a:t>
            </a:r>
            <a:endParaRPr lang="es-PE" sz="1600" dirty="0">
              <a:solidFill>
                <a:schemeClr val="tx1"/>
              </a:solidFill>
            </a:endParaRPr>
          </a:p>
        </p:txBody>
      </p:sp>
      <p:sp>
        <p:nvSpPr>
          <p:cNvPr id="20" name="Rectángulo 19"/>
          <p:cNvSpPr/>
          <p:nvPr/>
        </p:nvSpPr>
        <p:spPr>
          <a:xfrm>
            <a:off x="323940" y="1826566"/>
            <a:ext cx="7337334" cy="282974"/>
          </a:xfrm>
          <a:prstGeom prst="rect">
            <a:avLst/>
          </a:prstGeom>
          <a:solidFill>
            <a:schemeClr val="accent6">
              <a:lumMod val="40000"/>
              <a:lumOff val="60000"/>
            </a:schemeClr>
          </a:solidFill>
          <a:ln w="222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accent5">
                    <a:lumMod val="50000"/>
                  </a:schemeClr>
                </a:solidFill>
                <a:latin typeface="Arial" panose="020B0604020202020204" pitchFamily="34" charset="0"/>
                <a:cs typeface="Arial" panose="020B0604020202020204" pitchFamily="34" charset="0"/>
              </a:rPr>
              <a:t>TIEMPO PROGRAMADO (</a:t>
            </a:r>
            <a:r>
              <a:rPr lang="es-PE" b="1" dirty="0" err="1" smtClean="0">
                <a:solidFill>
                  <a:schemeClr val="accent5">
                    <a:lumMod val="50000"/>
                  </a:schemeClr>
                </a:solidFill>
                <a:latin typeface="Arial" panose="020B0604020202020204" pitchFamily="34" charset="0"/>
                <a:cs typeface="Arial" panose="020B0604020202020204" pitchFamily="34" charset="0"/>
              </a:rPr>
              <a:t>T</a:t>
            </a:r>
            <a:r>
              <a:rPr lang="es-PE" sz="1200" b="1" dirty="0" err="1" smtClean="0">
                <a:solidFill>
                  <a:schemeClr val="accent5">
                    <a:lumMod val="50000"/>
                  </a:schemeClr>
                </a:solidFill>
                <a:latin typeface="Arial" panose="020B0604020202020204" pitchFamily="34" charset="0"/>
                <a:cs typeface="Arial" panose="020B0604020202020204" pitchFamily="34" charset="0"/>
              </a:rPr>
              <a:t>p</a:t>
            </a:r>
            <a:r>
              <a:rPr lang="es-PE" b="1" dirty="0" smtClean="0">
                <a:solidFill>
                  <a:schemeClr val="accent5">
                    <a:lumMod val="50000"/>
                  </a:schemeClr>
                </a:solidFill>
                <a:latin typeface="Arial" panose="020B0604020202020204" pitchFamily="34" charset="0"/>
                <a:cs typeface="Arial" panose="020B0604020202020204" pitchFamily="34" charset="0"/>
              </a:rPr>
              <a:t>)</a:t>
            </a:r>
            <a:endParaRPr lang="es-PE" b="1" dirty="0">
              <a:solidFill>
                <a:schemeClr val="accent5">
                  <a:lumMod val="50000"/>
                </a:schemeClr>
              </a:solidFill>
              <a:latin typeface="Arial" panose="020B0604020202020204" pitchFamily="34" charset="0"/>
              <a:cs typeface="Arial" panose="020B0604020202020204" pitchFamily="34" charset="0"/>
            </a:endParaRPr>
          </a:p>
        </p:txBody>
      </p:sp>
      <p:sp>
        <p:nvSpPr>
          <p:cNvPr id="21" name="Rectángulo 20"/>
          <p:cNvSpPr/>
          <p:nvPr/>
        </p:nvSpPr>
        <p:spPr>
          <a:xfrm>
            <a:off x="325304" y="2685198"/>
            <a:ext cx="4053392" cy="310897"/>
          </a:xfrm>
          <a:prstGeom prst="rect">
            <a:avLst/>
          </a:prstGeom>
          <a:solidFill>
            <a:srgbClr val="FF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latin typeface="Arial" panose="020B0604020202020204" pitchFamily="34" charset="0"/>
                <a:cs typeface="Arial" panose="020B0604020202020204" pitchFamily="34" charset="0"/>
              </a:rPr>
              <a:t>TIEMPO EFECTIVO (</a:t>
            </a:r>
            <a:r>
              <a:rPr lang="es-PE" sz="1600" dirty="0" err="1" smtClean="0">
                <a:latin typeface="Arial" panose="020B0604020202020204" pitchFamily="34" charset="0"/>
                <a:cs typeface="Arial" panose="020B0604020202020204" pitchFamily="34" charset="0"/>
              </a:rPr>
              <a:t>T</a:t>
            </a:r>
            <a:r>
              <a:rPr lang="es-PE" sz="1100" dirty="0" err="1" smtClean="0">
                <a:latin typeface="Arial" panose="020B0604020202020204" pitchFamily="34" charset="0"/>
                <a:cs typeface="Arial" panose="020B0604020202020204" pitchFamily="34" charset="0"/>
              </a:rPr>
              <a:t>ef</a:t>
            </a:r>
            <a:r>
              <a:rPr lang="es-PE" sz="1600" dirty="0" smtClean="0">
                <a:latin typeface="Arial" panose="020B0604020202020204" pitchFamily="34" charset="0"/>
                <a:cs typeface="Arial" panose="020B0604020202020204" pitchFamily="34" charset="0"/>
              </a:rPr>
              <a:t>)</a:t>
            </a:r>
            <a:endParaRPr lang="es-PE" sz="1600" dirty="0">
              <a:latin typeface="Arial" panose="020B0604020202020204" pitchFamily="34" charset="0"/>
              <a:cs typeface="Arial" panose="020B0604020202020204" pitchFamily="34" charset="0"/>
            </a:endParaRPr>
          </a:p>
        </p:txBody>
      </p:sp>
      <p:sp>
        <p:nvSpPr>
          <p:cNvPr id="22" name="Rectángulo 21"/>
          <p:cNvSpPr/>
          <p:nvPr/>
        </p:nvSpPr>
        <p:spPr>
          <a:xfrm>
            <a:off x="4378696" y="2649987"/>
            <a:ext cx="1130482" cy="693683"/>
          </a:xfrm>
          <a:prstGeom prst="rect">
            <a:avLst/>
          </a:prstGeom>
          <a:solidFill>
            <a:srgbClr val="00FF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solidFill>
                  <a:schemeClr val="tx1"/>
                </a:solidFill>
              </a:rPr>
              <a:t>Demoras operativas (</a:t>
            </a:r>
            <a:r>
              <a:rPr lang="es-PE" sz="1400" dirty="0" err="1" smtClean="0">
                <a:solidFill>
                  <a:schemeClr val="tx1"/>
                </a:solidFill>
              </a:rPr>
              <a:t>tdo</a:t>
            </a:r>
            <a:r>
              <a:rPr lang="es-PE" sz="1400" dirty="0" smtClean="0">
                <a:solidFill>
                  <a:schemeClr val="tx1"/>
                </a:solidFill>
              </a:rPr>
              <a:t>)</a:t>
            </a:r>
            <a:endParaRPr lang="es-PE" sz="1400" dirty="0">
              <a:solidFill>
                <a:schemeClr val="tx1"/>
              </a:solidFill>
            </a:endParaRPr>
          </a:p>
        </p:txBody>
      </p:sp>
      <p:sp>
        <p:nvSpPr>
          <p:cNvPr id="23" name="Rectángulo 22"/>
          <p:cNvSpPr/>
          <p:nvPr/>
        </p:nvSpPr>
        <p:spPr>
          <a:xfrm>
            <a:off x="5505437" y="2392625"/>
            <a:ext cx="1054105" cy="951046"/>
          </a:xfrm>
          <a:prstGeom prst="rect">
            <a:avLst/>
          </a:prstGeom>
          <a:solidFill>
            <a:schemeClr val="accent5">
              <a:lumMod val="5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t>Demoras no operativas (</a:t>
            </a:r>
            <a:r>
              <a:rPr lang="es-PE" sz="1600" dirty="0" err="1" smtClean="0"/>
              <a:t>tdno</a:t>
            </a:r>
            <a:r>
              <a:rPr lang="es-PE" sz="1600" dirty="0" smtClean="0"/>
              <a:t>)</a:t>
            </a:r>
            <a:endParaRPr lang="es-PE" sz="1600" dirty="0"/>
          </a:p>
        </p:txBody>
      </p:sp>
      <p:sp>
        <p:nvSpPr>
          <p:cNvPr id="24" name="Rectángulo 23"/>
          <p:cNvSpPr/>
          <p:nvPr/>
        </p:nvSpPr>
        <p:spPr>
          <a:xfrm>
            <a:off x="6564573" y="2102326"/>
            <a:ext cx="1096699" cy="1241344"/>
          </a:xfrm>
          <a:prstGeom prst="rect">
            <a:avLst/>
          </a:prstGeom>
          <a:solidFill>
            <a:srgbClr val="FFFF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solidFill>
                  <a:schemeClr val="tx1"/>
                </a:solidFill>
              </a:rPr>
              <a:t>Demoras mecánicas(</a:t>
            </a:r>
            <a:r>
              <a:rPr lang="es-PE" sz="1600" dirty="0" err="1" smtClean="0">
                <a:solidFill>
                  <a:schemeClr val="tx1"/>
                </a:solidFill>
              </a:rPr>
              <a:t>t</a:t>
            </a:r>
            <a:r>
              <a:rPr lang="es-PE" sz="1100" dirty="0" err="1" smtClean="0">
                <a:solidFill>
                  <a:schemeClr val="tx1"/>
                </a:solidFill>
              </a:rPr>
              <a:t>dm</a:t>
            </a:r>
            <a:r>
              <a:rPr lang="es-PE" sz="1600" dirty="0" smtClean="0">
                <a:solidFill>
                  <a:schemeClr val="tx1"/>
                </a:solidFill>
              </a:rPr>
              <a:t>)</a:t>
            </a:r>
            <a:endParaRPr lang="es-PE" sz="1600" dirty="0">
              <a:solidFill>
                <a:schemeClr val="tx1"/>
              </a:solidFill>
            </a:endParaRPr>
          </a:p>
        </p:txBody>
      </p:sp>
      <p:sp>
        <p:nvSpPr>
          <p:cNvPr id="25" name="Rectángulo 24"/>
          <p:cNvSpPr/>
          <p:nvPr/>
        </p:nvSpPr>
        <p:spPr>
          <a:xfrm>
            <a:off x="320317" y="2114615"/>
            <a:ext cx="6227822" cy="311032"/>
          </a:xfrm>
          <a:prstGeom prst="rect">
            <a:avLst/>
          </a:prstGeom>
          <a:solidFill>
            <a:schemeClr val="accent2">
              <a:lumMod val="60000"/>
              <a:lumOff val="40000"/>
            </a:schemeClr>
          </a:solidFill>
          <a:ln w="222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accent5">
                    <a:lumMod val="50000"/>
                  </a:schemeClr>
                </a:solidFill>
                <a:latin typeface="Arial" panose="020B0604020202020204" pitchFamily="34" charset="0"/>
                <a:cs typeface="Arial" panose="020B0604020202020204" pitchFamily="34" charset="0"/>
              </a:rPr>
              <a:t>TIEMPO DISPONIBLE (</a:t>
            </a:r>
            <a:r>
              <a:rPr lang="es-PE" b="1" dirty="0" err="1" smtClean="0">
                <a:solidFill>
                  <a:schemeClr val="accent5">
                    <a:lumMod val="50000"/>
                  </a:schemeClr>
                </a:solidFill>
                <a:latin typeface="Arial" panose="020B0604020202020204" pitchFamily="34" charset="0"/>
                <a:cs typeface="Arial" panose="020B0604020202020204" pitchFamily="34" charset="0"/>
              </a:rPr>
              <a:t>T</a:t>
            </a:r>
            <a:r>
              <a:rPr lang="es-PE" sz="1200" b="1" dirty="0" err="1" smtClean="0">
                <a:solidFill>
                  <a:schemeClr val="accent5">
                    <a:lumMod val="50000"/>
                  </a:schemeClr>
                </a:solidFill>
                <a:latin typeface="Arial" panose="020B0604020202020204" pitchFamily="34" charset="0"/>
                <a:cs typeface="Arial" panose="020B0604020202020204" pitchFamily="34" charset="0"/>
              </a:rPr>
              <a:t>d</a:t>
            </a:r>
            <a:r>
              <a:rPr lang="es-PE" b="1" dirty="0" smtClean="0">
                <a:solidFill>
                  <a:schemeClr val="accent5">
                    <a:lumMod val="50000"/>
                  </a:schemeClr>
                </a:solidFill>
                <a:latin typeface="Arial" panose="020B0604020202020204" pitchFamily="34" charset="0"/>
                <a:cs typeface="Arial" panose="020B0604020202020204" pitchFamily="34" charset="0"/>
              </a:rPr>
              <a:t>)</a:t>
            </a:r>
            <a:endParaRPr lang="es-PE" b="1" dirty="0">
              <a:solidFill>
                <a:schemeClr val="accent5">
                  <a:lumMod val="50000"/>
                </a:schemeClr>
              </a:solidFill>
              <a:latin typeface="Arial" panose="020B0604020202020204" pitchFamily="34" charset="0"/>
              <a:cs typeface="Arial" panose="020B0604020202020204" pitchFamily="34" charset="0"/>
            </a:endParaRPr>
          </a:p>
        </p:txBody>
      </p:sp>
      <p:sp>
        <p:nvSpPr>
          <p:cNvPr id="26" name="Rectángulo 25"/>
          <p:cNvSpPr/>
          <p:nvPr/>
        </p:nvSpPr>
        <p:spPr>
          <a:xfrm>
            <a:off x="322812" y="2395783"/>
            <a:ext cx="5186366" cy="279557"/>
          </a:xfrm>
          <a:prstGeom prst="rect">
            <a:avLst/>
          </a:prstGeom>
          <a:solidFill>
            <a:schemeClr val="accent1">
              <a:lumMod val="20000"/>
              <a:lumOff val="80000"/>
            </a:schemeClr>
          </a:solidFill>
          <a:ln w="222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accent5">
                    <a:lumMod val="50000"/>
                  </a:schemeClr>
                </a:solidFill>
                <a:latin typeface="Arial" panose="020B0604020202020204" pitchFamily="34" charset="0"/>
                <a:cs typeface="Arial" panose="020B0604020202020204" pitchFamily="34" charset="0"/>
              </a:rPr>
              <a:t>TIEMPO OPERATIVO (T</a:t>
            </a:r>
            <a:r>
              <a:rPr lang="es-PE" sz="1200" b="1" dirty="0">
                <a:solidFill>
                  <a:schemeClr val="accent5">
                    <a:lumMod val="50000"/>
                  </a:schemeClr>
                </a:solidFill>
                <a:latin typeface="Arial" panose="020B0604020202020204" pitchFamily="34" charset="0"/>
                <a:cs typeface="Arial" panose="020B0604020202020204" pitchFamily="34" charset="0"/>
              </a:rPr>
              <a:t>O</a:t>
            </a:r>
            <a:r>
              <a:rPr lang="es-PE" b="1" dirty="0" smtClean="0">
                <a:solidFill>
                  <a:schemeClr val="accent5">
                    <a:lumMod val="50000"/>
                  </a:schemeClr>
                </a:solidFill>
                <a:latin typeface="Arial" panose="020B0604020202020204" pitchFamily="34" charset="0"/>
                <a:cs typeface="Arial" panose="020B0604020202020204" pitchFamily="34" charset="0"/>
              </a:rPr>
              <a:t>)</a:t>
            </a:r>
            <a:endParaRPr lang="es-PE" b="1" dirty="0">
              <a:solidFill>
                <a:schemeClr val="accent5">
                  <a:lumMod val="50000"/>
                </a:schemeClr>
              </a:solidFill>
              <a:latin typeface="Arial" panose="020B0604020202020204" pitchFamily="34" charset="0"/>
              <a:cs typeface="Arial" panose="020B0604020202020204" pitchFamily="34" charset="0"/>
            </a:endParaRPr>
          </a:p>
        </p:txBody>
      </p:sp>
      <p:sp>
        <p:nvSpPr>
          <p:cNvPr id="27" name="Rectángulo 26"/>
          <p:cNvSpPr/>
          <p:nvPr/>
        </p:nvSpPr>
        <p:spPr>
          <a:xfrm>
            <a:off x="320317" y="3009430"/>
            <a:ext cx="2773380" cy="334240"/>
          </a:xfrm>
          <a:prstGeom prst="rect">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500" dirty="0" smtClean="0">
                <a:solidFill>
                  <a:schemeClr val="tx1"/>
                </a:solidFill>
                <a:latin typeface="Arial" panose="020B0604020202020204" pitchFamily="34" charset="0"/>
                <a:cs typeface="Arial" panose="020B0604020202020204" pitchFamily="34" charset="0"/>
              </a:rPr>
              <a:t>TIEMPO NETO (</a:t>
            </a:r>
            <a:r>
              <a:rPr lang="es-PE" sz="1500" dirty="0" err="1" smtClean="0">
                <a:solidFill>
                  <a:schemeClr val="tx1"/>
                </a:solidFill>
                <a:latin typeface="Arial" panose="020B0604020202020204" pitchFamily="34" charset="0"/>
                <a:cs typeface="Arial" panose="020B0604020202020204" pitchFamily="34" charset="0"/>
              </a:rPr>
              <a:t>tno</a:t>
            </a:r>
            <a:r>
              <a:rPr lang="es-PE" sz="1500" dirty="0" smtClean="0">
                <a:solidFill>
                  <a:schemeClr val="tx1"/>
                </a:solidFill>
                <a:latin typeface="Arial" panose="020B0604020202020204" pitchFamily="34" charset="0"/>
                <a:cs typeface="Arial" panose="020B0604020202020204" pitchFamily="34" charset="0"/>
              </a:rPr>
              <a:t>)</a:t>
            </a:r>
            <a:endParaRPr lang="es-PE" sz="1500" dirty="0">
              <a:solidFill>
                <a:schemeClr val="tx1"/>
              </a:solidFill>
              <a:latin typeface="Arial" panose="020B0604020202020204" pitchFamily="34" charset="0"/>
              <a:cs typeface="Arial" panose="020B0604020202020204" pitchFamily="34" charset="0"/>
            </a:endParaRPr>
          </a:p>
        </p:txBody>
      </p:sp>
      <p:sp>
        <p:nvSpPr>
          <p:cNvPr id="28" name="Rectángulo 27"/>
          <p:cNvSpPr/>
          <p:nvPr/>
        </p:nvSpPr>
        <p:spPr>
          <a:xfrm>
            <a:off x="3093697" y="3003384"/>
            <a:ext cx="1287494" cy="340286"/>
          </a:xfrm>
          <a:prstGeom prst="rect">
            <a:avLst/>
          </a:prstGeom>
          <a:solidFill>
            <a:schemeClr val="accent2">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100" dirty="0" smtClean="0">
                <a:solidFill>
                  <a:schemeClr val="bg1"/>
                </a:solidFill>
                <a:latin typeface="Arial" panose="020B0604020202020204" pitchFamily="34" charset="0"/>
                <a:cs typeface="Arial" panose="020B0604020202020204" pitchFamily="34" charset="0"/>
              </a:rPr>
              <a:t>Operaciones auxiliares (</a:t>
            </a:r>
            <a:r>
              <a:rPr lang="es-PE" sz="1100" dirty="0" err="1" smtClean="0">
                <a:solidFill>
                  <a:schemeClr val="bg1"/>
                </a:solidFill>
                <a:latin typeface="Arial" panose="020B0604020202020204" pitchFamily="34" charset="0"/>
                <a:cs typeface="Arial" panose="020B0604020202020204" pitchFamily="34" charset="0"/>
              </a:rPr>
              <a:t>toa</a:t>
            </a:r>
            <a:r>
              <a:rPr lang="es-PE" sz="1100" dirty="0" smtClean="0">
                <a:solidFill>
                  <a:schemeClr val="bg1"/>
                </a:solidFill>
                <a:latin typeface="Arial" panose="020B0604020202020204" pitchFamily="34" charset="0"/>
                <a:cs typeface="Arial" panose="020B0604020202020204" pitchFamily="34" charset="0"/>
              </a:rPr>
              <a:t>)</a:t>
            </a:r>
            <a:endParaRPr lang="es-PE" sz="1100" dirty="0">
              <a:solidFill>
                <a:schemeClr val="bg1"/>
              </a:solidFill>
              <a:latin typeface="Arial" panose="020B0604020202020204" pitchFamily="34" charset="0"/>
              <a:cs typeface="Arial" panose="020B0604020202020204" pitchFamily="34" charset="0"/>
            </a:endParaRPr>
          </a:p>
        </p:txBody>
      </p:sp>
      <p:pic>
        <p:nvPicPr>
          <p:cNvPr id="29" name="Imagen 2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48726" y="4697099"/>
            <a:ext cx="1276685" cy="377202"/>
          </a:xfrm>
          <a:prstGeom prst="rect">
            <a:avLst/>
          </a:prstGeom>
          <a:noFill/>
        </p:spPr>
      </p:pic>
      <p:pic>
        <p:nvPicPr>
          <p:cNvPr id="30" name="Imagen 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48141" y="4697099"/>
            <a:ext cx="1350544" cy="419134"/>
          </a:xfrm>
          <a:prstGeom prst="rect">
            <a:avLst/>
          </a:prstGeom>
          <a:noFill/>
        </p:spPr>
      </p:pic>
      <p:pic>
        <p:nvPicPr>
          <p:cNvPr id="31" name="Imagen 3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48726" y="5375783"/>
            <a:ext cx="1383633" cy="426865"/>
          </a:xfrm>
          <a:prstGeom prst="rect">
            <a:avLst/>
          </a:prstGeom>
          <a:noFill/>
        </p:spPr>
      </p:pic>
      <p:pic>
        <p:nvPicPr>
          <p:cNvPr id="32" name="Object 1">
            <a:extLst>
              <a:ext uri="{63B3BB69-23CF-44E3-9099-C40C66FF867C}">
                <a14:compatExt xmlns:a14="http://schemas.microsoft.com/office/drawing/2010/main" spid="_x0000_s1029"/>
              </a:ext>
            </a:extLst>
          </p:cNvPr>
          <p:cNvPicPr>
            <a:picLocks noChangeAspect="1"/>
          </p:cNvPicPr>
          <p:nvPr/>
        </p:nvPicPr>
        <p:blipFill>
          <a:blip r:embed="rId12"/>
          <a:stretch>
            <a:fillRect/>
          </a:stretch>
        </p:blipFill>
        <p:spPr>
          <a:xfrm>
            <a:off x="6564222" y="5375784"/>
            <a:ext cx="1483612" cy="441686"/>
          </a:xfrm>
          <a:prstGeom prst="rect">
            <a:avLst/>
          </a:prstGeom>
        </p:spPr>
      </p:pic>
    </p:spTree>
    <p:extLst>
      <p:ext uri="{BB962C8B-B14F-4D97-AF65-F5344CB8AC3E}">
        <p14:creationId xmlns:p14="http://schemas.microsoft.com/office/powerpoint/2010/main" val="31809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18148" y="920774"/>
            <a:ext cx="7700211" cy="523220"/>
          </a:xfrm>
          <a:prstGeom prst="rect">
            <a:avLst/>
          </a:prstGeom>
        </p:spPr>
        <p:txBody>
          <a:bodyPr wrap="square">
            <a:spAutoFit/>
          </a:bodyPr>
          <a:lstStyle/>
          <a:p>
            <a:pPr algn="ctr"/>
            <a:r>
              <a:rPr lang="es-PE" sz="2800" b="1" dirty="0">
                <a:solidFill>
                  <a:schemeClr val="accent5">
                    <a:lumMod val="50000"/>
                  </a:schemeClr>
                </a:solidFill>
                <a:latin typeface="Arial" panose="020B0604020202020204" pitchFamily="34" charset="0"/>
                <a:cs typeface="Arial" panose="020B0604020202020204" pitchFamily="34" charset="0"/>
              </a:rPr>
              <a:t>INDICADORES DE GESTIÓN DE TIEMPOS</a:t>
            </a:r>
          </a:p>
        </p:txBody>
      </p:sp>
      <p:sp>
        <p:nvSpPr>
          <p:cNvPr id="3" name="Rectángulo 2"/>
          <p:cNvSpPr/>
          <p:nvPr/>
        </p:nvSpPr>
        <p:spPr>
          <a:xfrm>
            <a:off x="260780" y="1443994"/>
            <a:ext cx="8532537" cy="428626"/>
          </a:xfrm>
          <a:prstGeom prst="rect">
            <a:avLst/>
          </a:prstGeom>
          <a:solidFill>
            <a:schemeClr val="bg1">
              <a:lumMod val="75000"/>
            </a:schemeClr>
          </a:solidFill>
          <a:ln w="222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accent5">
                    <a:lumMod val="50000"/>
                  </a:schemeClr>
                </a:solidFill>
                <a:latin typeface="Arial" panose="020B0604020202020204" pitchFamily="34" charset="0"/>
                <a:cs typeface="Arial" panose="020B0604020202020204" pitchFamily="34" charset="0"/>
              </a:rPr>
              <a:t>TIEMPO TOTAL (</a:t>
            </a:r>
            <a:r>
              <a:rPr lang="es-PE" b="1" dirty="0" err="1" smtClean="0">
                <a:solidFill>
                  <a:schemeClr val="accent5">
                    <a:lumMod val="50000"/>
                  </a:schemeClr>
                </a:solidFill>
                <a:latin typeface="Arial" panose="020B0604020202020204" pitchFamily="34" charset="0"/>
                <a:cs typeface="Arial" panose="020B0604020202020204" pitchFamily="34" charset="0"/>
              </a:rPr>
              <a:t>T</a:t>
            </a:r>
            <a:r>
              <a:rPr lang="es-PE" sz="1200" b="1" dirty="0" err="1" smtClean="0">
                <a:solidFill>
                  <a:schemeClr val="accent5">
                    <a:lumMod val="50000"/>
                  </a:schemeClr>
                </a:solidFill>
                <a:latin typeface="Arial" panose="020B0604020202020204" pitchFamily="34" charset="0"/>
                <a:cs typeface="Arial" panose="020B0604020202020204" pitchFamily="34" charset="0"/>
              </a:rPr>
              <a:t>t</a:t>
            </a:r>
            <a:r>
              <a:rPr lang="es-PE" b="1" dirty="0" smtClean="0">
                <a:solidFill>
                  <a:schemeClr val="accent5">
                    <a:lumMod val="50000"/>
                  </a:schemeClr>
                </a:solidFill>
                <a:latin typeface="Arial" panose="020B0604020202020204" pitchFamily="34" charset="0"/>
                <a:cs typeface="Arial" panose="020B0604020202020204" pitchFamily="34" charset="0"/>
              </a:rPr>
              <a:t>)</a:t>
            </a:r>
            <a:endParaRPr lang="es-PE" b="1" dirty="0">
              <a:solidFill>
                <a:schemeClr val="accent5">
                  <a:lumMod val="50000"/>
                </a:schemeClr>
              </a:solidFill>
              <a:latin typeface="Arial" panose="020B0604020202020204" pitchFamily="34" charset="0"/>
              <a:cs typeface="Arial" panose="020B0604020202020204" pitchFamily="34" charset="0"/>
            </a:endParaRPr>
          </a:p>
        </p:txBody>
      </p:sp>
      <p:sp>
        <p:nvSpPr>
          <p:cNvPr id="4" name="Rectángulo 3"/>
          <p:cNvSpPr/>
          <p:nvPr/>
        </p:nvSpPr>
        <p:spPr>
          <a:xfrm>
            <a:off x="7590159" y="1872619"/>
            <a:ext cx="1203158" cy="1756444"/>
          </a:xfrm>
          <a:prstGeom prst="rect">
            <a:avLst/>
          </a:prstGeom>
          <a:solidFill>
            <a:srgbClr val="00B0F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solidFill>
                  <a:schemeClr val="tx1"/>
                </a:solidFill>
              </a:rPr>
              <a:t>Tiempo no programado (</a:t>
            </a:r>
            <a:r>
              <a:rPr lang="es-PE" sz="1600" dirty="0" err="1">
                <a:solidFill>
                  <a:schemeClr val="tx1"/>
                </a:solidFill>
              </a:rPr>
              <a:t>t</a:t>
            </a:r>
            <a:r>
              <a:rPr lang="es-PE" sz="1100" dirty="0" err="1" smtClean="0">
                <a:solidFill>
                  <a:schemeClr val="tx1"/>
                </a:solidFill>
              </a:rPr>
              <a:t>np</a:t>
            </a:r>
            <a:r>
              <a:rPr lang="es-PE" sz="1600" dirty="0" smtClean="0">
                <a:solidFill>
                  <a:schemeClr val="tx1"/>
                </a:solidFill>
              </a:rPr>
              <a:t>)</a:t>
            </a:r>
            <a:endParaRPr lang="es-PE" sz="1600" dirty="0">
              <a:solidFill>
                <a:schemeClr val="tx1"/>
              </a:solidFill>
            </a:endParaRPr>
          </a:p>
        </p:txBody>
      </p:sp>
      <p:sp>
        <p:nvSpPr>
          <p:cNvPr id="5" name="Rectángulo 4"/>
          <p:cNvSpPr/>
          <p:nvPr/>
        </p:nvSpPr>
        <p:spPr>
          <a:xfrm>
            <a:off x="262767" y="1872619"/>
            <a:ext cx="7337334" cy="386454"/>
          </a:xfrm>
          <a:prstGeom prst="rect">
            <a:avLst/>
          </a:prstGeom>
          <a:solidFill>
            <a:schemeClr val="accent6">
              <a:lumMod val="40000"/>
              <a:lumOff val="60000"/>
            </a:schemeClr>
          </a:solidFill>
          <a:ln w="222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accent5">
                    <a:lumMod val="50000"/>
                  </a:schemeClr>
                </a:solidFill>
                <a:latin typeface="Arial" panose="020B0604020202020204" pitchFamily="34" charset="0"/>
                <a:cs typeface="Arial" panose="020B0604020202020204" pitchFamily="34" charset="0"/>
              </a:rPr>
              <a:t>TIEMPO PROGRAMADO (</a:t>
            </a:r>
            <a:r>
              <a:rPr lang="es-PE" b="1" dirty="0" err="1" smtClean="0">
                <a:solidFill>
                  <a:schemeClr val="accent5">
                    <a:lumMod val="50000"/>
                  </a:schemeClr>
                </a:solidFill>
                <a:latin typeface="Arial" panose="020B0604020202020204" pitchFamily="34" charset="0"/>
                <a:cs typeface="Arial" panose="020B0604020202020204" pitchFamily="34" charset="0"/>
              </a:rPr>
              <a:t>T</a:t>
            </a:r>
            <a:r>
              <a:rPr lang="es-PE" sz="1200" b="1" dirty="0" err="1" smtClean="0">
                <a:solidFill>
                  <a:schemeClr val="accent5">
                    <a:lumMod val="50000"/>
                  </a:schemeClr>
                </a:solidFill>
                <a:latin typeface="Arial" panose="020B0604020202020204" pitchFamily="34" charset="0"/>
                <a:cs typeface="Arial" panose="020B0604020202020204" pitchFamily="34" charset="0"/>
              </a:rPr>
              <a:t>p</a:t>
            </a:r>
            <a:r>
              <a:rPr lang="es-PE" b="1" dirty="0" smtClean="0">
                <a:solidFill>
                  <a:schemeClr val="accent5">
                    <a:lumMod val="50000"/>
                  </a:schemeClr>
                </a:solidFill>
                <a:latin typeface="Arial" panose="020B0604020202020204" pitchFamily="34" charset="0"/>
                <a:cs typeface="Arial" panose="020B0604020202020204" pitchFamily="34" charset="0"/>
              </a:rPr>
              <a:t>)</a:t>
            </a:r>
            <a:endParaRPr lang="es-PE" b="1" dirty="0">
              <a:solidFill>
                <a:schemeClr val="accent5">
                  <a:lumMod val="50000"/>
                </a:schemeClr>
              </a:solidFill>
              <a:latin typeface="Arial" panose="020B0604020202020204" pitchFamily="34" charset="0"/>
              <a:cs typeface="Arial" panose="020B0604020202020204" pitchFamily="34" charset="0"/>
            </a:endParaRPr>
          </a:p>
        </p:txBody>
      </p:sp>
      <p:sp>
        <p:nvSpPr>
          <p:cNvPr id="6" name="Rectángulo 5"/>
          <p:cNvSpPr/>
          <p:nvPr/>
        </p:nvSpPr>
        <p:spPr>
          <a:xfrm>
            <a:off x="264131" y="2974516"/>
            <a:ext cx="4053392" cy="654547"/>
          </a:xfrm>
          <a:prstGeom prst="rect">
            <a:avLst/>
          </a:prstGeom>
          <a:solidFill>
            <a:srgbClr val="FF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latin typeface="Arial" panose="020B0604020202020204" pitchFamily="34" charset="0"/>
                <a:cs typeface="Arial" panose="020B0604020202020204" pitchFamily="34" charset="0"/>
              </a:rPr>
              <a:t>TIEMPO EFECTIVO (</a:t>
            </a:r>
            <a:r>
              <a:rPr lang="es-PE" sz="1600" dirty="0" err="1" smtClean="0">
                <a:latin typeface="Arial" panose="020B0604020202020204" pitchFamily="34" charset="0"/>
                <a:cs typeface="Arial" panose="020B0604020202020204" pitchFamily="34" charset="0"/>
              </a:rPr>
              <a:t>T</a:t>
            </a:r>
            <a:r>
              <a:rPr lang="es-PE" sz="1100" dirty="0" err="1" smtClean="0">
                <a:latin typeface="Arial" panose="020B0604020202020204" pitchFamily="34" charset="0"/>
                <a:cs typeface="Arial" panose="020B0604020202020204" pitchFamily="34" charset="0"/>
              </a:rPr>
              <a:t>ef</a:t>
            </a:r>
            <a:r>
              <a:rPr lang="es-PE" sz="1600" dirty="0" smtClean="0">
                <a:latin typeface="Arial" panose="020B0604020202020204" pitchFamily="34" charset="0"/>
                <a:cs typeface="Arial" panose="020B0604020202020204" pitchFamily="34" charset="0"/>
              </a:rPr>
              <a:t>)</a:t>
            </a:r>
            <a:endParaRPr lang="es-PE" sz="1600" dirty="0">
              <a:latin typeface="Arial" panose="020B0604020202020204" pitchFamily="34" charset="0"/>
              <a:cs typeface="Arial" panose="020B0604020202020204" pitchFamily="34" charset="0"/>
            </a:endParaRPr>
          </a:p>
        </p:txBody>
      </p:sp>
      <p:sp>
        <p:nvSpPr>
          <p:cNvPr id="7" name="Rectángulo 6"/>
          <p:cNvSpPr/>
          <p:nvPr/>
        </p:nvSpPr>
        <p:spPr>
          <a:xfrm>
            <a:off x="4317522" y="2974517"/>
            <a:ext cx="1130482" cy="654546"/>
          </a:xfrm>
          <a:prstGeom prst="rect">
            <a:avLst/>
          </a:prstGeom>
          <a:solidFill>
            <a:srgbClr val="00FF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solidFill>
                  <a:schemeClr val="tx1"/>
                </a:solidFill>
              </a:rPr>
              <a:t>Demoras operativas (</a:t>
            </a:r>
            <a:r>
              <a:rPr lang="es-PE" sz="1600" dirty="0" err="1" smtClean="0">
                <a:solidFill>
                  <a:schemeClr val="tx1"/>
                </a:solidFill>
              </a:rPr>
              <a:t>t</a:t>
            </a:r>
            <a:r>
              <a:rPr lang="es-PE" sz="1100" dirty="0" err="1" smtClean="0">
                <a:solidFill>
                  <a:schemeClr val="tx1"/>
                </a:solidFill>
              </a:rPr>
              <a:t>do</a:t>
            </a:r>
            <a:r>
              <a:rPr lang="es-PE" sz="1600" dirty="0" smtClean="0">
                <a:solidFill>
                  <a:schemeClr val="tx1"/>
                </a:solidFill>
              </a:rPr>
              <a:t>)</a:t>
            </a:r>
            <a:endParaRPr lang="es-PE" sz="1600" dirty="0">
              <a:solidFill>
                <a:schemeClr val="tx1"/>
              </a:solidFill>
            </a:endParaRPr>
          </a:p>
        </p:txBody>
      </p:sp>
      <p:sp>
        <p:nvSpPr>
          <p:cNvPr id="8" name="Rectángulo 7"/>
          <p:cNvSpPr/>
          <p:nvPr/>
        </p:nvSpPr>
        <p:spPr>
          <a:xfrm>
            <a:off x="5450498" y="2605610"/>
            <a:ext cx="1052858" cy="1023454"/>
          </a:xfrm>
          <a:prstGeom prst="rect">
            <a:avLst/>
          </a:prstGeom>
          <a:solidFill>
            <a:schemeClr val="accent5">
              <a:lumMod val="5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t>Demoras no operativas (</a:t>
            </a:r>
            <a:r>
              <a:rPr lang="es-PE" sz="1600" dirty="0" err="1" smtClean="0"/>
              <a:t>tdno</a:t>
            </a:r>
            <a:r>
              <a:rPr lang="es-PE" sz="1600" dirty="0" smtClean="0"/>
              <a:t>)</a:t>
            </a:r>
            <a:endParaRPr lang="es-PE" sz="1600" dirty="0"/>
          </a:p>
        </p:txBody>
      </p:sp>
      <p:sp>
        <p:nvSpPr>
          <p:cNvPr id="9" name="Rectángulo 8"/>
          <p:cNvSpPr/>
          <p:nvPr/>
        </p:nvSpPr>
        <p:spPr>
          <a:xfrm>
            <a:off x="6508344" y="2259074"/>
            <a:ext cx="1091756" cy="1369990"/>
          </a:xfrm>
          <a:prstGeom prst="rect">
            <a:avLst/>
          </a:prstGeom>
          <a:solidFill>
            <a:srgbClr val="FFFF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smtClean="0">
                <a:solidFill>
                  <a:schemeClr val="tx1"/>
                </a:solidFill>
              </a:rPr>
              <a:t>Demoras mecánicas(</a:t>
            </a:r>
            <a:r>
              <a:rPr lang="es-PE" sz="1600" dirty="0" err="1" smtClean="0">
                <a:solidFill>
                  <a:schemeClr val="tx1"/>
                </a:solidFill>
              </a:rPr>
              <a:t>t</a:t>
            </a:r>
            <a:r>
              <a:rPr lang="es-PE" sz="1100" dirty="0" err="1" smtClean="0">
                <a:solidFill>
                  <a:schemeClr val="tx1"/>
                </a:solidFill>
              </a:rPr>
              <a:t>dm</a:t>
            </a:r>
            <a:r>
              <a:rPr lang="es-PE" sz="1600" dirty="0" smtClean="0">
                <a:solidFill>
                  <a:schemeClr val="tx1"/>
                </a:solidFill>
              </a:rPr>
              <a:t>)</a:t>
            </a:r>
            <a:endParaRPr lang="es-PE" sz="1600" dirty="0">
              <a:solidFill>
                <a:schemeClr val="tx1"/>
              </a:solidFill>
            </a:endParaRPr>
          </a:p>
        </p:txBody>
      </p:sp>
      <p:sp>
        <p:nvSpPr>
          <p:cNvPr id="10" name="Rectángulo 9"/>
          <p:cNvSpPr/>
          <p:nvPr/>
        </p:nvSpPr>
        <p:spPr>
          <a:xfrm>
            <a:off x="264131" y="2262489"/>
            <a:ext cx="6239225" cy="343121"/>
          </a:xfrm>
          <a:prstGeom prst="rect">
            <a:avLst/>
          </a:prstGeom>
          <a:solidFill>
            <a:schemeClr val="accent2">
              <a:lumMod val="60000"/>
              <a:lumOff val="40000"/>
            </a:schemeClr>
          </a:solidFill>
          <a:ln w="222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accent5">
                    <a:lumMod val="50000"/>
                  </a:schemeClr>
                </a:solidFill>
                <a:latin typeface="Arial" panose="020B0604020202020204" pitchFamily="34" charset="0"/>
                <a:cs typeface="Arial" panose="020B0604020202020204" pitchFamily="34" charset="0"/>
              </a:rPr>
              <a:t>TIEMPO DISPONIBLE (</a:t>
            </a:r>
            <a:r>
              <a:rPr lang="es-PE" b="1" dirty="0" err="1" smtClean="0">
                <a:solidFill>
                  <a:schemeClr val="accent5">
                    <a:lumMod val="50000"/>
                  </a:schemeClr>
                </a:solidFill>
                <a:latin typeface="Arial" panose="020B0604020202020204" pitchFamily="34" charset="0"/>
                <a:cs typeface="Arial" panose="020B0604020202020204" pitchFamily="34" charset="0"/>
              </a:rPr>
              <a:t>T</a:t>
            </a:r>
            <a:r>
              <a:rPr lang="es-PE" sz="1200" b="1" dirty="0" err="1" smtClean="0">
                <a:solidFill>
                  <a:schemeClr val="accent5">
                    <a:lumMod val="50000"/>
                  </a:schemeClr>
                </a:solidFill>
                <a:latin typeface="Arial" panose="020B0604020202020204" pitchFamily="34" charset="0"/>
                <a:cs typeface="Arial" panose="020B0604020202020204" pitchFamily="34" charset="0"/>
              </a:rPr>
              <a:t>d</a:t>
            </a:r>
            <a:r>
              <a:rPr lang="es-PE" b="1" dirty="0" smtClean="0">
                <a:solidFill>
                  <a:schemeClr val="accent5">
                    <a:lumMod val="50000"/>
                  </a:schemeClr>
                </a:solidFill>
                <a:latin typeface="Arial" panose="020B0604020202020204" pitchFamily="34" charset="0"/>
                <a:cs typeface="Arial" panose="020B0604020202020204" pitchFamily="34" charset="0"/>
              </a:rPr>
              <a:t>)</a:t>
            </a:r>
            <a:endParaRPr lang="es-PE" b="1" dirty="0">
              <a:solidFill>
                <a:schemeClr val="accent5">
                  <a:lumMod val="50000"/>
                </a:schemeClr>
              </a:solidFill>
              <a:latin typeface="Arial" panose="020B0604020202020204" pitchFamily="34" charset="0"/>
              <a:cs typeface="Arial" panose="020B0604020202020204" pitchFamily="34" charset="0"/>
            </a:endParaRPr>
          </a:p>
        </p:txBody>
      </p:sp>
      <p:sp>
        <p:nvSpPr>
          <p:cNvPr id="11" name="Rectángulo 10"/>
          <p:cNvSpPr/>
          <p:nvPr/>
        </p:nvSpPr>
        <p:spPr>
          <a:xfrm>
            <a:off x="269511" y="2608997"/>
            <a:ext cx="5175998" cy="346728"/>
          </a:xfrm>
          <a:prstGeom prst="rect">
            <a:avLst/>
          </a:prstGeom>
          <a:solidFill>
            <a:schemeClr val="accent1">
              <a:lumMod val="20000"/>
              <a:lumOff val="80000"/>
            </a:schemeClr>
          </a:solidFill>
          <a:ln w="222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accent5">
                    <a:lumMod val="50000"/>
                  </a:schemeClr>
                </a:solidFill>
                <a:latin typeface="Arial" panose="020B0604020202020204" pitchFamily="34" charset="0"/>
                <a:cs typeface="Arial" panose="020B0604020202020204" pitchFamily="34" charset="0"/>
              </a:rPr>
              <a:t>TIEMPO OPERATIVO (T</a:t>
            </a:r>
            <a:r>
              <a:rPr lang="es-PE" sz="1200" b="1" dirty="0">
                <a:solidFill>
                  <a:schemeClr val="accent5">
                    <a:lumMod val="50000"/>
                  </a:schemeClr>
                </a:solidFill>
                <a:latin typeface="Arial" panose="020B0604020202020204" pitchFamily="34" charset="0"/>
                <a:cs typeface="Arial" panose="020B0604020202020204" pitchFamily="34" charset="0"/>
              </a:rPr>
              <a:t>O</a:t>
            </a:r>
            <a:r>
              <a:rPr lang="es-PE" b="1" dirty="0" smtClean="0">
                <a:solidFill>
                  <a:schemeClr val="accent5">
                    <a:lumMod val="50000"/>
                  </a:schemeClr>
                </a:solidFill>
                <a:latin typeface="Arial" panose="020B0604020202020204" pitchFamily="34" charset="0"/>
                <a:cs typeface="Arial" panose="020B0604020202020204" pitchFamily="34" charset="0"/>
              </a:rPr>
              <a:t>)</a:t>
            </a:r>
            <a:endParaRPr lang="es-PE" b="1" dirty="0">
              <a:solidFill>
                <a:schemeClr val="accent5">
                  <a:lumMod val="50000"/>
                </a:schemeClr>
              </a:solidFill>
              <a:latin typeface="Arial" panose="020B0604020202020204" pitchFamily="34" charset="0"/>
              <a:cs typeface="Arial" panose="020B0604020202020204" pitchFamily="34" charset="0"/>
            </a:endParaRPr>
          </a:p>
        </p:txBody>
      </p:sp>
      <p:sp>
        <p:nvSpPr>
          <p:cNvPr id="12" name="CuadroTexto 11"/>
          <p:cNvSpPr txBox="1"/>
          <p:nvPr/>
        </p:nvSpPr>
        <p:spPr>
          <a:xfrm>
            <a:off x="525281" y="3918682"/>
            <a:ext cx="4914568" cy="1938992"/>
          </a:xfrm>
          <a:prstGeom prst="rect">
            <a:avLst/>
          </a:prstGeom>
          <a:noFill/>
        </p:spPr>
        <p:txBody>
          <a:bodyPr wrap="square" rtlCol="0">
            <a:spAutoFit/>
          </a:bodyPr>
          <a:lstStyle/>
          <a:p>
            <a:pPr>
              <a:spcAft>
                <a:spcPts val="600"/>
              </a:spcAft>
            </a:pPr>
            <a:r>
              <a:rPr lang="es-PE" sz="2000" dirty="0" smtClean="0">
                <a:latin typeface="Arial" panose="020B0604020202020204" pitchFamily="34" charset="0"/>
                <a:cs typeface="Arial" panose="020B0604020202020204" pitchFamily="34" charset="0"/>
              </a:rPr>
              <a:t>UP  Utilización de tiempo programado</a:t>
            </a:r>
          </a:p>
          <a:p>
            <a:pPr>
              <a:spcAft>
                <a:spcPts val="600"/>
              </a:spcAft>
            </a:pPr>
            <a:r>
              <a:rPr lang="es-PE" sz="2000" dirty="0" smtClean="0">
                <a:latin typeface="Arial" panose="020B0604020202020204" pitchFamily="34" charset="0"/>
                <a:cs typeface="Arial" panose="020B0604020202020204" pitchFamily="34" charset="0"/>
              </a:rPr>
              <a:t>DM  Disponibilidad mecánica</a:t>
            </a:r>
          </a:p>
          <a:p>
            <a:pPr>
              <a:spcAft>
                <a:spcPts val="600"/>
              </a:spcAft>
            </a:pPr>
            <a:r>
              <a:rPr lang="es-PE" sz="2000" dirty="0" smtClean="0">
                <a:latin typeface="Arial" panose="020B0604020202020204" pitchFamily="34" charset="0"/>
                <a:cs typeface="Arial" panose="020B0604020202020204" pitchFamily="34" charset="0"/>
              </a:rPr>
              <a:t>UO  Utilización tiempo operativo</a:t>
            </a:r>
          </a:p>
          <a:p>
            <a:pPr>
              <a:spcAft>
                <a:spcPts val="600"/>
              </a:spcAft>
            </a:pPr>
            <a:r>
              <a:rPr lang="es-PE" sz="2000" dirty="0" smtClean="0">
                <a:latin typeface="Arial" panose="020B0604020202020204" pitchFamily="34" charset="0"/>
                <a:cs typeface="Arial" panose="020B0604020202020204" pitchFamily="34" charset="0"/>
              </a:rPr>
              <a:t>UE  Utilización de tiempo efectivo</a:t>
            </a:r>
          </a:p>
          <a:p>
            <a:pPr>
              <a:spcAft>
                <a:spcPts val="600"/>
              </a:spcAft>
            </a:pPr>
            <a:r>
              <a:rPr lang="es-PE" sz="2000" dirty="0" smtClean="0">
                <a:latin typeface="Arial" panose="020B0604020202020204" pitchFamily="34" charset="0"/>
                <a:cs typeface="Arial" panose="020B0604020202020204" pitchFamily="34" charset="0"/>
              </a:rPr>
              <a:t>UT  Utilización de tiempo total</a:t>
            </a:r>
            <a:endParaRPr lang="es-PE" sz="2000" dirty="0">
              <a:latin typeface="Arial" panose="020B0604020202020204" pitchFamily="34" charset="0"/>
              <a:cs typeface="Arial" panose="020B0604020202020204" pitchFamily="34" charset="0"/>
            </a:endParaRPr>
          </a:p>
        </p:txBody>
      </p:sp>
      <p:pic>
        <p:nvPicPr>
          <p:cNvPr id="13" name="Imagen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292" y="3966236"/>
            <a:ext cx="456879" cy="372272"/>
          </a:xfrm>
          <a:prstGeom prst="rect">
            <a:avLst/>
          </a:prstGeom>
          <a:noFill/>
        </p:spPr>
      </p:pic>
      <p:pic>
        <p:nvPicPr>
          <p:cNvPr id="14" name="Imagen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2082" y="4379640"/>
            <a:ext cx="545298" cy="3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1893" y="4832585"/>
            <a:ext cx="565458" cy="415986"/>
          </a:xfrm>
          <a:prstGeom prst="rect">
            <a:avLst/>
          </a:prstGeom>
          <a:noFill/>
        </p:spPr>
      </p:pic>
      <p:pic>
        <p:nvPicPr>
          <p:cNvPr id="16" name="Imagen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2082" y="5252301"/>
            <a:ext cx="565375" cy="414813"/>
          </a:xfrm>
          <a:prstGeom prst="rect">
            <a:avLst/>
          </a:prstGeom>
          <a:noFill/>
          <a:ln>
            <a:noFill/>
          </a:ln>
        </p:spPr>
      </p:pic>
      <p:pic>
        <p:nvPicPr>
          <p:cNvPr id="17" name="Imagen 16"/>
          <p:cNvPicPr>
            <a:picLocks noChangeAspect="1" noChangeArrowheads="1"/>
          </p:cNvPicPr>
          <p:nvPr/>
        </p:nvPicPr>
        <p:blipFill>
          <a:blip r:embed="rId6"/>
          <a:srcRect/>
          <a:stretch>
            <a:fillRect/>
          </a:stretch>
        </p:blipFill>
        <p:spPr bwMode="auto">
          <a:xfrm>
            <a:off x="5740633" y="5756477"/>
            <a:ext cx="556747" cy="408188"/>
          </a:xfrm>
          <a:prstGeom prst="rect">
            <a:avLst/>
          </a:prstGeom>
          <a:noFill/>
          <a:ln>
            <a:noFill/>
          </a:ln>
        </p:spPr>
      </p:pic>
    </p:spTree>
    <p:extLst>
      <p:ext uri="{BB962C8B-B14F-4D97-AF65-F5344CB8AC3E}">
        <p14:creationId xmlns:p14="http://schemas.microsoft.com/office/powerpoint/2010/main" val="982225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32934" y="818111"/>
            <a:ext cx="81507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PE" sz="2400" b="1" i="0" u="none" strike="noStrike" cap="none" normalizeH="0" baseline="0" dirty="0" smtClean="0">
                <a:ln>
                  <a:noFill/>
                </a:ln>
                <a:solidFill>
                  <a:srgbClr val="002060"/>
                </a:solidFill>
                <a:effectLst/>
                <a:latin typeface="Arial" panose="020B0604020202020204" pitchFamily="34" charset="0"/>
              </a:rPr>
              <a:t>Distribución del </a:t>
            </a:r>
            <a:r>
              <a:rPr kumimoji="0" lang="es-PE" sz="2200" b="1" i="0" u="none" strike="noStrike" cap="none" normalizeH="0" baseline="0" dirty="0" smtClean="0">
                <a:ln>
                  <a:noFill/>
                </a:ln>
                <a:solidFill>
                  <a:srgbClr val="002060"/>
                </a:solidFill>
                <a:effectLst/>
                <a:latin typeface="Arial" panose="020B0604020202020204" pitchFamily="34" charset="0"/>
              </a:rPr>
              <a:t>tiempos</a:t>
            </a:r>
            <a:r>
              <a:rPr kumimoji="0" lang="es-PE" sz="2400" b="1" i="0" u="none" strike="noStrike" cap="none" normalizeH="0" baseline="0" dirty="0" smtClean="0">
                <a:ln>
                  <a:noFill/>
                </a:ln>
                <a:solidFill>
                  <a:srgbClr val="002060"/>
                </a:solidFill>
                <a:effectLst/>
                <a:latin typeface="Arial" panose="020B0604020202020204" pitchFamily="34" charset="0"/>
              </a:rPr>
              <a:t> por actividades programadas y no programadas según el método propuesto</a:t>
            </a:r>
          </a:p>
        </p:txBody>
      </p:sp>
      <p:graphicFrame>
        <p:nvGraphicFramePr>
          <p:cNvPr id="3" name="Objeto 2"/>
          <p:cNvGraphicFramePr>
            <a:graphicFrameLocks noChangeAspect="1"/>
          </p:cNvGraphicFramePr>
          <p:nvPr>
            <p:extLst>
              <p:ext uri="{D42A27DB-BD31-4B8C-83A1-F6EECF244321}">
                <p14:modId xmlns:p14="http://schemas.microsoft.com/office/powerpoint/2010/main" val="72367439"/>
              </p:ext>
            </p:extLst>
          </p:nvPr>
        </p:nvGraphicFramePr>
        <p:xfrm>
          <a:off x="1187117" y="1649108"/>
          <a:ext cx="7009978" cy="4951229"/>
        </p:xfrm>
        <a:graphic>
          <a:graphicData uri="http://schemas.openxmlformats.org/presentationml/2006/ole">
            <mc:AlternateContent xmlns:mc="http://schemas.openxmlformats.org/markup-compatibility/2006">
              <mc:Choice xmlns:v="urn:schemas-microsoft-com:vml" Requires="v">
                <p:oleObj spid="_x0000_s6218" name="Visio" r:id="rId4" imgW="9829848" imgH="6562564" progId="Visio.Drawing.15">
                  <p:embed/>
                </p:oleObj>
              </mc:Choice>
              <mc:Fallback>
                <p:oleObj name="Visio" r:id="rId4" imgW="9829848" imgH="6562564" progId="Visio.Drawing.15">
                  <p:embed/>
                  <p:pic>
                    <p:nvPicPr>
                      <p:cNvPr id="0" name=""/>
                      <p:cNvPicPr>
                        <a:picLocks noChangeAspect="1" noChangeArrowheads="1"/>
                      </p:cNvPicPr>
                      <p:nvPr/>
                    </p:nvPicPr>
                    <p:blipFill>
                      <a:blip r:embed="rId5"/>
                      <a:srcRect/>
                      <a:stretch>
                        <a:fillRect/>
                      </a:stretch>
                    </p:blipFill>
                    <p:spPr bwMode="auto">
                      <a:xfrm>
                        <a:off x="1187117" y="1649108"/>
                        <a:ext cx="7009978" cy="4951229"/>
                      </a:xfrm>
                      <a:prstGeom prst="rect">
                        <a:avLst/>
                      </a:prstGeom>
                      <a:noFill/>
                    </p:spPr>
                  </p:pic>
                </p:oleObj>
              </mc:Fallback>
            </mc:AlternateContent>
          </a:graphicData>
        </a:graphic>
      </p:graphicFrame>
    </p:spTree>
    <p:extLst>
      <p:ext uri="{BB962C8B-B14F-4D97-AF65-F5344CB8AC3E}">
        <p14:creationId xmlns:p14="http://schemas.microsoft.com/office/powerpoint/2010/main" val="725341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7410" y="884238"/>
            <a:ext cx="8229600" cy="4793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altLang="es-PE" sz="2800" b="1" dirty="0" smtClean="0">
                <a:solidFill>
                  <a:srgbClr val="002060"/>
                </a:solidFill>
                <a:latin typeface="Arial" panose="020B0604020202020204" pitchFamily="34" charset="0"/>
                <a:cs typeface="Arial" panose="020B0604020202020204" pitchFamily="34" charset="0"/>
              </a:rPr>
              <a:t>EFICIENCIA TOTAL (UT)</a:t>
            </a:r>
          </a:p>
        </p:txBody>
      </p:sp>
      <p:sp>
        <p:nvSpPr>
          <p:cNvPr id="3" name="Rectangle 3"/>
          <p:cNvSpPr>
            <a:spLocks noChangeArrowheads="1"/>
          </p:cNvSpPr>
          <p:nvPr/>
        </p:nvSpPr>
        <p:spPr bwMode="auto">
          <a:xfrm>
            <a:off x="1116013" y="1363579"/>
            <a:ext cx="7056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MX" altLang="es-PE" sz="2000" dirty="0">
                <a:latin typeface="Arial" panose="020B0604020202020204" pitchFamily="34" charset="0"/>
              </a:rPr>
              <a:t>Es la relación del tiempo efectivo respecto al tiempo total. </a:t>
            </a:r>
          </a:p>
        </p:txBody>
      </p:sp>
      <p:graphicFrame>
        <p:nvGraphicFramePr>
          <p:cNvPr id="4" name="Object 4"/>
          <p:cNvGraphicFramePr>
            <a:graphicFrameLocks noChangeAspect="1"/>
          </p:cNvGraphicFramePr>
          <p:nvPr>
            <p:extLst>
              <p:ext uri="{D42A27DB-BD31-4B8C-83A1-F6EECF244321}">
                <p14:modId xmlns:p14="http://schemas.microsoft.com/office/powerpoint/2010/main" val="3320472669"/>
              </p:ext>
            </p:extLst>
          </p:nvPr>
        </p:nvGraphicFramePr>
        <p:xfrm>
          <a:off x="2132491" y="2052986"/>
          <a:ext cx="4556864" cy="540474"/>
        </p:xfrm>
        <a:graphic>
          <a:graphicData uri="http://schemas.openxmlformats.org/presentationml/2006/ole">
            <mc:AlternateContent xmlns:mc="http://schemas.openxmlformats.org/markup-compatibility/2006">
              <mc:Choice xmlns:v="urn:schemas-microsoft-com:vml" Requires="v">
                <p:oleObj spid="_x0000_s7316" name="Ecuación" r:id="rId3" imgW="1460160" imgH="177480" progId="Equation.3">
                  <p:embed/>
                </p:oleObj>
              </mc:Choice>
              <mc:Fallback>
                <p:oleObj name="Ecuación" r:id="rId3" imgW="1460160" imgH="177480" progId="Equation.3">
                  <p:embed/>
                  <p:pic>
                    <p:nvPicPr>
                      <p:cNvPr id="0" name=""/>
                      <p:cNvPicPr>
                        <a:picLocks noChangeAspect="1" noChangeArrowheads="1"/>
                      </p:cNvPicPr>
                      <p:nvPr/>
                    </p:nvPicPr>
                    <p:blipFill>
                      <a:blip r:embed="rId4"/>
                      <a:srcRect/>
                      <a:stretch>
                        <a:fillRect/>
                      </a:stretch>
                    </p:blipFill>
                    <p:spPr bwMode="auto">
                      <a:xfrm>
                        <a:off x="2132491" y="2052986"/>
                        <a:ext cx="4556864" cy="540474"/>
                      </a:xfrm>
                      <a:prstGeom prst="rect">
                        <a:avLst/>
                      </a:prstGeom>
                      <a:noFill/>
                      <a:ln>
                        <a:noFill/>
                      </a:ln>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209752107"/>
              </p:ext>
            </p:extLst>
          </p:nvPr>
        </p:nvGraphicFramePr>
        <p:xfrm>
          <a:off x="4286291" y="4396136"/>
          <a:ext cx="1295400" cy="963613"/>
        </p:xfrm>
        <a:graphic>
          <a:graphicData uri="http://schemas.openxmlformats.org/presentationml/2006/ole">
            <mc:AlternateContent xmlns:mc="http://schemas.openxmlformats.org/markup-compatibility/2006">
              <mc:Choice xmlns:v="urn:schemas-microsoft-com:vml" Requires="v">
                <p:oleObj spid="_x0000_s7317" name="Ecuación" r:id="rId5" imgW="609600" imgH="457200" progId="Equation.3">
                  <p:embed/>
                </p:oleObj>
              </mc:Choice>
              <mc:Fallback>
                <p:oleObj name="Ecuación" r:id="rId5" imgW="6096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91" y="4396136"/>
                        <a:ext cx="12954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6"/>
          <p:cNvSpPr>
            <a:spLocks noChangeArrowheads="1"/>
          </p:cNvSpPr>
          <p:nvPr/>
        </p:nvSpPr>
        <p:spPr bwMode="auto">
          <a:xfrm>
            <a:off x="367547" y="5316433"/>
            <a:ext cx="85693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MX" altLang="es-PE" sz="1800" i="1" dirty="0">
                <a:latin typeface="Arial" panose="020B0604020202020204" pitchFamily="34" charset="0"/>
              </a:rPr>
              <a:t>El factor de utilización total (UT), califica en forma integral la gestión del tiempo total en la actividad productiva de los equipos. Cuantifica el tiempo que es aprovechado en el proceso productivo. </a:t>
            </a:r>
          </a:p>
        </p:txBody>
      </p:sp>
      <p:sp>
        <p:nvSpPr>
          <p:cNvPr id="8" name="Oval 8"/>
          <p:cNvSpPr>
            <a:spLocks noChangeArrowheads="1"/>
          </p:cNvSpPr>
          <p:nvPr/>
        </p:nvSpPr>
        <p:spPr bwMode="auto">
          <a:xfrm>
            <a:off x="229351" y="3154258"/>
            <a:ext cx="2008465" cy="1251754"/>
          </a:xfrm>
          <a:prstGeom prst="ellipse">
            <a:avLst/>
          </a:prstGeom>
          <a:solidFill>
            <a:srgbClr val="00B0F0"/>
          </a:solidFill>
          <a:ln>
            <a:solidFill>
              <a:schemeClr val="accent5">
                <a:lumMod val="50000"/>
              </a:schemeClr>
            </a:solidFill>
            <a:headEnd/>
            <a:tailEnd/>
          </a:ln>
          <a:extLst/>
        </p:spPr>
        <p:style>
          <a:lnRef idx="2">
            <a:schemeClr val="accent1"/>
          </a:lnRef>
          <a:fillRef idx="1">
            <a:schemeClr val="lt1"/>
          </a:fillRef>
          <a:effectRef idx="0">
            <a:schemeClr val="accent1"/>
          </a:effectRef>
          <a:fontRef idx="minor">
            <a:schemeClr val="dk1"/>
          </a:fontRef>
        </p:style>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PE" sz="2000" dirty="0" smtClean="0">
                <a:latin typeface="Arial" panose="020B0604020202020204" pitchFamily="34" charset="0"/>
              </a:rPr>
              <a:t>Gerencia y</a:t>
            </a:r>
          </a:p>
          <a:p>
            <a:pPr algn="ctr" eaLnBrk="1" hangingPunct="1">
              <a:lnSpc>
                <a:spcPct val="100000"/>
              </a:lnSpc>
              <a:spcBef>
                <a:spcPct val="0"/>
              </a:spcBef>
              <a:buFontTx/>
              <a:buNone/>
            </a:pPr>
            <a:r>
              <a:rPr lang="es-ES" altLang="es-PE" sz="2000" dirty="0" smtClean="0">
                <a:latin typeface="Arial" panose="020B0604020202020204" pitchFamily="34" charset="0"/>
              </a:rPr>
              <a:t> Logística</a:t>
            </a:r>
            <a:endParaRPr lang="es-ES" altLang="es-PE" sz="2000" dirty="0">
              <a:latin typeface="Arial" panose="020B0604020202020204" pitchFamily="34" charset="0"/>
            </a:endParaRPr>
          </a:p>
        </p:txBody>
      </p:sp>
      <p:sp>
        <p:nvSpPr>
          <p:cNvPr id="10" name="Oval 10"/>
          <p:cNvSpPr>
            <a:spLocks noChangeArrowheads="1"/>
          </p:cNvSpPr>
          <p:nvPr/>
        </p:nvSpPr>
        <p:spPr bwMode="auto">
          <a:xfrm>
            <a:off x="2421136" y="3169770"/>
            <a:ext cx="2016125" cy="1268412"/>
          </a:xfrm>
          <a:prstGeom prst="ellipse">
            <a:avLst/>
          </a:prstGeom>
          <a:solidFill>
            <a:srgbClr val="FFFF00"/>
          </a:solidFill>
          <a:ln w="38100">
            <a:solidFill>
              <a:srgbClr val="FFCC00"/>
            </a:solidFill>
            <a:round/>
            <a:headEnd/>
            <a:tailEnd/>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PE" sz="1800" dirty="0" smtClean="0">
                <a:latin typeface="Arial" panose="020B0604020202020204" pitchFamily="34" charset="0"/>
              </a:rPr>
              <a:t>Área de</a:t>
            </a:r>
          </a:p>
          <a:p>
            <a:pPr algn="ctr" eaLnBrk="1" hangingPunct="1">
              <a:lnSpc>
                <a:spcPct val="100000"/>
              </a:lnSpc>
              <a:spcBef>
                <a:spcPct val="0"/>
              </a:spcBef>
              <a:buFontTx/>
              <a:buNone/>
            </a:pPr>
            <a:r>
              <a:rPr lang="es-ES" altLang="es-PE" sz="1800" dirty="0" smtClean="0">
                <a:latin typeface="Arial" panose="020B0604020202020204" pitchFamily="34" charset="0"/>
              </a:rPr>
              <a:t>Mantenimiento</a:t>
            </a:r>
            <a:endParaRPr lang="es-ES" altLang="es-PE" sz="1800" dirty="0">
              <a:latin typeface="Arial" panose="020B0604020202020204" pitchFamily="34" charset="0"/>
            </a:endParaRPr>
          </a:p>
        </p:txBody>
      </p:sp>
      <p:sp>
        <p:nvSpPr>
          <p:cNvPr id="12" name="Oval 12"/>
          <p:cNvSpPr>
            <a:spLocks noChangeArrowheads="1"/>
          </p:cNvSpPr>
          <p:nvPr/>
        </p:nvSpPr>
        <p:spPr bwMode="auto">
          <a:xfrm>
            <a:off x="4620581" y="3112211"/>
            <a:ext cx="2016126" cy="1268412"/>
          </a:xfrm>
          <a:prstGeom prst="ellipse">
            <a:avLst/>
          </a:prstGeom>
          <a:solidFill>
            <a:srgbClr val="00B050"/>
          </a:solidFill>
          <a:ln w="38100">
            <a:solidFill>
              <a:srgbClr val="00B050"/>
            </a:solidFill>
            <a:round/>
            <a:headEnd/>
            <a:tailEnd/>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PE" sz="1800" dirty="0" smtClean="0">
                <a:latin typeface="Arial" panose="020B0604020202020204" pitchFamily="34" charset="0"/>
              </a:rPr>
              <a:t>Organizacional</a:t>
            </a:r>
          </a:p>
          <a:p>
            <a:pPr algn="ctr" eaLnBrk="1" hangingPunct="1">
              <a:lnSpc>
                <a:spcPct val="100000"/>
              </a:lnSpc>
              <a:spcBef>
                <a:spcPct val="0"/>
              </a:spcBef>
              <a:buFontTx/>
              <a:buNone/>
            </a:pPr>
            <a:r>
              <a:rPr lang="es-ES" altLang="es-PE" sz="1800" dirty="0" smtClean="0">
                <a:latin typeface="Arial" panose="020B0604020202020204" pitchFamily="34" charset="0"/>
              </a:rPr>
              <a:t>Área Operativa</a:t>
            </a:r>
            <a:endParaRPr lang="es-ES" altLang="es-PE" sz="1800" dirty="0">
              <a:latin typeface="Arial" panose="020B0604020202020204" pitchFamily="34" charset="0"/>
            </a:endParaRPr>
          </a:p>
        </p:txBody>
      </p:sp>
      <p:sp>
        <p:nvSpPr>
          <p:cNvPr id="14" name="Oval 14"/>
          <p:cNvSpPr>
            <a:spLocks noChangeArrowheads="1"/>
          </p:cNvSpPr>
          <p:nvPr/>
        </p:nvSpPr>
        <p:spPr bwMode="auto">
          <a:xfrm>
            <a:off x="6882335" y="3088573"/>
            <a:ext cx="2016126" cy="1268412"/>
          </a:xfrm>
          <a:prstGeom prst="ellipse">
            <a:avLst/>
          </a:prstGeom>
          <a:solidFill>
            <a:srgbClr val="FF0000"/>
          </a:solidFill>
          <a:ln w="38100">
            <a:solidFill>
              <a:srgbClr val="FF0000"/>
            </a:solidFill>
            <a:round/>
            <a:headEnd/>
            <a:tailEnd/>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PE" sz="1800" dirty="0" smtClean="0">
                <a:ln w="0"/>
                <a:effectLst>
                  <a:outerShdw blurRad="38100" dist="19050" dir="2700000" algn="tl" rotWithShape="0">
                    <a:schemeClr val="dk1">
                      <a:alpha val="40000"/>
                    </a:schemeClr>
                  </a:outerShdw>
                </a:effectLst>
                <a:latin typeface="Arial" panose="020B0604020202020204" pitchFamily="34" charset="0"/>
              </a:rPr>
              <a:t>Área Operativa</a:t>
            </a:r>
            <a:endParaRPr lang="es-ES" altLang="es-PE" sz="1800" dirty="0">
              <a:ln w="0"/>
              <a:effectLst>
                <a:outerShdw blurRad="38100" dist="19050" dir="2700000" algn="tl" rotWithShape="0">
                  <a:schemeClr val="dk1">
                    <a:alpha val="40000"/>
                  </a:schemeClr>
                </a:outerShdw>
              </a:effectLst>
              <a:latin typeface="Arial" panose="020B0604020202020204" pitchFamily="34" charset="0"/>
            </a:endParaRPr>
          </a:p>
        </p:txBody>
      </p:sp>
      <p:sp>
        <p:nvSpPr>
          <p:cNvPr id="15" name="Line 15"/>
          <p:cNvSpPr>
            <a:spLocks noChangeShapeType="1"/>
          </p:cNvSpPr>
          <p:nvPr/>
        </p:nvSpPr>
        <p:spPr bwMode="auto">
          <a:xfrm flipV="1">
            <a:off x="1429556" y="2491135"/>
            <a:ext cx="2170102" cy="663122"/>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16" name="Line 16"/>
          <p:cNvSpPr>
            <a:spLocks noChangeShapeType="1"/>
          </p:cNvSpPr>
          <p:nvPr/>
        </p:nvSpPr>
        <p:spPr bwMode="auto">
          <a:xfrm flipV="1">
            <a:off x="3504570" y="2514516"/>
            <a:ext cx="995993" cy="67959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17" name="Line 17"/>
          <p:cNvSpPr>
            <a:spLocks noChangeShapeType="1"/>
          </p:cNvSpPr>
          <p:nvPr/>
        </p:nvSpPr>
        <p:spPr bwMode="auto">
          <a:xfrm flipH="1" flipV="1">
            <a:off x="5292725" y="2514516"/>
            <a:ext cx="474592" cy="597695"/>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18" name="Line 18"/>
          <p:cNvSpPr>
            <a:spLocks noChangeShapeType="1"/>
          </p:cNvSpPr>
          <p:nvPr/>
        </p:nvSpPr>
        <p:spPr bwMode="auto">
          <a:xfrm flipH="1" flipV="1">
            <a:off x="6227763" y="2514516"/>
            <a:ext cx="1944687" cy="5762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7" name="Flecha derecha 6">
            <a:hlinkClick r:id="rId7" action="ppaction://hlinkpres?slideindex=1&amp;slidetitle=Presentación de PowerPoint"/>
          </p:cNvPr>
          <p:cNvSpPr/>
          <p:nvPr/>
        </p:nvSpPr>
        <p:spPr>
          <a:xfrm>
            <a:off x="8172450" y="6291618"/>
            <a:ext cx="302810" cy="227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7819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2"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30781" y="1613539"/>
            <a:ext cx="684803" cy="369332"/>
          </a:xfrm>
          <a:prstGeom prst="rect">
            <a:avLst/>
          </a:prstGeom>
        </p:spPr>
        <p:txBody>
          <a:bodyPr wrap="none">
            <a:spAutoFit/>
          </a:bodyPr>
          <a:lstStyle/>
          <a:p>
            <a:r>
              <a:rPr lang="es-PE" dirty="0" err="1" smtClean="0">
                <a:latin typeface="Arial" panose="020B0604020202020204" pitchFamily="34" charset="0"/>
                <a:cs typeface="Arial" panose="020B0604020202020204" pitchFamily="34" charset="0"/>
              </a:rPr>
              <a:t>Qnb</a:t>
            </a:r>
            <a:r>
              <a:rPr lang="es-PE" dirty="0" smtClean="0">
                <a:latin typeface="Arial" panose="020B0604020202020204" pitchFamily="34" charset="0"/>
                <a:cs typeface="Arial" panose="020B0604020202020204" pitchFamily="34" charset="0"/>
              </a:rPr>
              <a:t> </a:t>
            </a:r>
            <a:endParaRPr lang="es-PE" dirty="0">
              <a:latin typeface="Arial" panose="020B0604020202020204" pitchFamily="34" charset="0"/>
              <a:cs typeface="Arial" panose="020B0604020202020204" pitchFamily="34" charset="0"/>
            </a:endParaRPr>
          </a:p>
        </p:txBody>
      </p:sp>
      <p:sp>
        <p:nvSpPr>
          <p:cNvPr id="3" name="CuadroTexto 2"/>
          <p:cNvSpPr txBox="1"/>
          <p:nvPr/>
        </p:nvSpPr>
        <p:spPr>
          <a:xfrm>
            <a:off x="1314980" y="1590735"/>
            <a:ext cx="3147015" cy="369332"/>
          </a:xfrm>
          <a:prstGeom prst="rect">
            <a:avLst/>
          </a:prstGeom>
          <a:noFill/>
        </p:spPr>
        <p:txBody>
          <a:bodyPr wrap="none" rtlCol="0">
            <a:spAutoFit/>
          </a:bodyPr>
          <a:lstStyle/>
          <a:p>
            <a:r>
              <a:rPr lang="es-PE" dirty="0" smtClean="0">
                <a:latin typeface="Arial" panose="020B0604020202020204" pitchFamily="34" charset="0"/>
                <a:cs typeface="Arial" panose="020B0604020202020204" pitchFamily="34" charset="0"/>
              </a:rPr>
              <a:t>Capacidad nominal del balde</a:t>
            </a:r>
            <a:endParaRPr lang="es-PE" dirty="0">
              <a:latin typeface="Arial" panose="020B0604020202020204" pitchFamily="34" charset="0"/>
              <a:cs typeface="Arial" panose="020B0604020202020204" pitchFamily="34" charset="0"/>
            </a:endParaRPr>
          </a:p>
        </p:txBody>
      </p:sp>
      <p:sp>
        <p:nvSpPr>
          <p:cNvPr id="4" name="CuadroTexto 3"/>
          <p:cNvSpPr txBox="1"/>
          <p:nvPr/>
        </p:nvSpPr>
        <p:spPr>
          <a:xfrm>
            <a:off x="5970120" y="1613539"/>
            <a:ext cx="962764" cy="369332"/>
          </a:xfrm>
          <a:prstGeom prst="rect">
            <a:avLst/>
          </a:prstGeom>
          <a:noFill/>
        </p:spPr>
        <p:txBody>
          <a:bodyPr wrap="none" rtlCol="0">
            <a:spAutoFit/>
          </a:bodyPr>
          <a:lstStyle/>
          <a:p>
            <a:r>
              <a:rPr lang="es-PE" dirty="0" smtClean="0">
                <a:latin typeface="Arial" panose="020B0604020202020204" pitchFamily="34" charset="0"/>
                <a:cs typeface="Arial" panose="020B0604020202020204" pitchFamily="34" charset="0"/>
              </a:rPr>
              <a:t>120 TM</a:t>
            </a:r>
            <a:endParaRPr lang="es-PE" dirty="0">
              <a:latin typeface="Arial" panose="020B0604020202020204" pitchFamily="34" charset="0"/>
              <a:cs typeface="Arial" panose="020B0604020202020204" pitchFamily="34" charset="0"/>
            </a:endParaRPr>
          </a:p>
        </p:txBody>
      </p:sp>
      <p:sp>
        <p:nvSpPr>
          <p:cNvPr id="5" name="CuadroTexto 4"/>
          <p:cNvSpPr txBox="1"/>
          <p:nvPr/>
        </p:nvSpPr>
        <p:spPr>
          <a:xfrm>
            <a:off x="1314980" y="1960067"/>
            <a:ext cx="3429144" cy="369332"/>
          </a:xfrm>
          <a:prstGeom prst="rect">
            <a:avLst/>
          </a:prstGeom>
          <a:noFill/>
        </p:spPr>
        <p:txBody>
          <a:bodyPr wrap="none" rtlCol="0">
            <a:spAutoFit/>
          </a:bodyPr>
          <a:lstStyle/>
          <a:p>
            <a:r>
              <a:rPr lang="es-PE" dirty="0" smtClean="0">
                <a:latin typeface="Arial" panose="020B0604020202020204" pitchFamily="34" charset="0"/>
                <a:cs typeface="Arial" panose="020B0604020202020204" pitchFamily="34" charset="0"/>
              </a:rPr>
              <a:t>Capacidad operativa del balde</a:t>
            </a:r>
            <a:endParaRPr lang="es-PE" dirty="0">
              <a:latin typeface="Arial" panose="020B0604020202020204" pitchFamily="34" charset="0"/>
              <a:cs typeface="Arial" panose="020B0604020202020204" pitchFamily="34" charset="0"/>
            </a:endParaRPr>
          </a:p>
        </p:txBody>
      </p:sp>
      <p:sp>
        <p:nvSpPr>
          <p:cNvPr id="6" name="Rectángulo 5"/>
          <p:cNvSpPr/>
          <p:nvPr/>
        </p:nvSpPr>
        <p:spPr>
          <a:xfrm>
            <a:off x="5164106" y="1982871"/>
            <a:ext cx="684803" cy="369332"/>
          </a:xfrm>
          <a:prstGeom prst="rect">
            <a:avLst/>
          </a:prstGeom>
        </p:spPr>
        <p:txBody>
          <a:bodyPr wrap="none">
            <a:spAutoFit/>
          </a:bodyPr>
          <a:lstStyle/>
          <a:p>
            <a:r>
              <a:rPr lang="es-PE" dirty="0" err="1" smtClean="0">
                <a:latin typeface="Arial" panose="020B0604020202020204" pitchFamily="34" charset="0"/>
                <a:cs typeface="Arial" panose="020B0604020202020204" pitchFamily="34" charset="0"/>
              </a:rPr>
              <a:t>Qob</a:t>
            </a:r>
            <a:r>
              <a:rPr lang="es-PE" dirty="0" smtClean="0">
                <a:latin typeface="Arial" panose="020B0604020202020204" pitchFamily="34" charset="0"/>
                <a:cs typeface="Arial" panose="020B0604020202020204" pitchFamily="34" charset="0"/>
              </a:rPr>
              <a:t> </a:t>
            </a:r>
            <a:endParaRPr lang="es-PE" dirty="0">
              <a:latin typeface="Arial" panose="020B0604020202020204" pitchFamily="34" charset="0"/>
              <a:cs typeface="Arial" panose="020B0604020202020204" pitchFamily="34" charset="0"/>
            </a:endParaRPr>
          </a:p>
        </p:txBody>
      </p:sp>
      <p:sp>
        <p:nvSpPr>
          <p:cNvPr id="7" name="Rectángulo 6"/>
          <p:cNvSpPr/>
          <p:nvPr/>
        </p:nvSpPr>
        <p:spPr>
          <a:xfrm>
            <a:off x="6005386" y="1982871"/>
            <a:ext cx="1155124" cy="369332"/>
          </a:xfrm>
          <a:prstGeom prst="rect">
            <a:avLst/>
          </a:prstGeom>
        </p:spPr>
        <p:txBody>
          <a:bodyPr wrap="none">
            <a:spAutoFit/>
          </a:bodyPr>
          <a:lstStyle/>
          <a:p>
            <a:r>
              <a:rPr lang="es-PE" dirty="0">
                <a:latin typeface="Arial" panose="020B0604020202020204" pitchFamily="34" charset="0"/>
                <a:cs typeface="Arial" panose="020B0604020202020204" pitchFamily="34" charset="0"/>
              </a:rPr>
              <a:t>91.06 </a:t>
            </a:r>
            <a:r>
              <a:rPr lang="es-PE" dirty="0" smtClean="0">
                <a:latin typeface="Arial" panose="020B0604020202020204" pitchFamily="34" charset="0"/>
                <a:cs typeface="Arial" panose="020B0604020202020204" pitchFamily="34" charset="0"/>
              </a:rPr>
              <a:t>TM</a:t>
            </a:r>
            <a:endParaRPr lang="es-PE" dirty="0">
              <a:latin typeface="Arial" panose="020B0604020202020204" pitchFamily="34" charset="0"/>
              <a:cs typeface="Arial" panose="020B0604020202020204" pitchFamily="34"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1683174089"/>
              </p:ext>
            </p:extLst>
          </p:nvPr>
        </p:nvGraphicFramePr>
        <p:xfrm>
          <a:off x="1902421" y="2997804"/>
          <a:ext cx="3261685" cy="524387"/>
        </p:xfrm>
        <a:graphic>
          <a:graphicData uri="http://schemas.openxmlformats.org/presentationml/2006/ole">
            <mc:AlternateContent xmlns:mc="http://schemas.openxmlformats.org/markup-compatibility/2006">
              <mc:Choice xmlns:v="urn:schemas-microsoft-com:vml" Requires="v">
                <p:oleObj spid="_x0000_s9354" name="Ecuación" r:id="rId3" imgW="1473120" imgH="241200" progId="Equation.3">
                  <p:embed/>
                </p:oleObj>
              </mc:Choice>
              <mc:Fallback>
                <p:oleObj name="Ecuación" r:id="rId3" imgW="1473120" imgH="241200" progId="Equation.3">
                  <p:embed/>
                  <p:pic>
                    <p:nvPicPr>
                      <p:cNvPr id="0" name=""/>
                      <p:cNvPicPr>
                        <a:picLocks noChangeAspect="1" noChangeArrowheads="1"/>
                      </p:cNvPicPr>
                      <p:nvPr/>
                    </p:nvPicPr>
                    <p:blipFill>
                      <a:blip r:embed="rId4"/>
                      <a:srcRect/>
                      <a:stretch>
                        <a:fillRect/>
                      </a:stretch>
                    </p:blipFill>
                    <p:spPr bwMode="auto">
                      <a:xfrm>
                        <a:off x="1902421" y="2997804"/>
                        <a:ext cx="3261685" cy="524387"/>
                      </a:xfrm>
                      <a:prstGeom prst="rect">
                        <a:avLst/>
                      </a:prstGeom>
                      <a:solidFill>
                        <a:srgbClr val="FFFFFF"/>
                      </a:solidFill>
                    </p:spPr>
                  </p:pic>
                </p:oleObj>
              </mc:Fallback>
            </mc:AlternateContent>
          </a:graphicData>
        </a:graphic>
      </p:graphicFrame>
      <p:sp>
        <p:nvSpPr>
          <p:cNvPr id="10" name="CuadroTexto 9"/>
          <p:cNvSpPr txBox="1"/>
          <p:nvPr/>
        </p:nvSpPr>
        <p:spPr>
          <a:xfrm>
            <a:off x="5591484" y="3001829"/>
            <a:ext cx="1098371" cy="369332"/>
          </a:xfrm>
          <a:prstGeom prst="rect">
            <a:avLst/>
          </a:prstGeom>
          <a:noFill/>
        </p:spPr>
        <p:txBody>
          <a:bodyPr wrap="square" rtlCol="0">
            <a:spAutoFit/>
          </a:bodyPr>
          <a:lstStyle/>
          <a:p>
            <a:r>
              <a:rPr lang="es-PE" dirty="0" smtClean="0">
                <a:latin typeface="Arial" panose="020B0604020202020204" pitchFamily="34" charset="0"/>
                <a:cs typeface="Arial" panose="020B0604020202020204" pitchFamily="34" charset="0"/>
              </a:rPr>
              <a:t>TM/</a:t>
            </a:r>
            <a:r>
              <a:rPr lang="es-PE" dirty="0" err="1" smtClean="0">
                <a:latin typeface="Arial" panose="020B0604020202020204" pitchFamily="34" charset="0"/>
                <a:cs typeface="Arial" panose="020B0604020202020204" pitchFamily="34" charset="0"/>
              </a:rPr>
              <a:t>ht</a:t>
            </a:r>
            <a:endParaRPr lang="es-PE" dirty="0">
              <a:latin typeface="Arial" panose="020B0604020202020204" pitchFamily="34" charset="0"/>
              <a:cs typeface="Arial" panose="020B0604020202020204" pitchFamily="34" charset="0"/>
            </a:endParaRPr>
          </a:p>
        </p:txBody>
      </p:sp>
      <p:graphicFrame>
        <p:nvGraphicFramePr>
          <p:cNvPr id="11" name="Objeto 10"/>
          <p:cNvGraphicFramePr>
            <a:graphicFrameLocks noChangeAspect="1"/>
          </p:cNvGraphicFramePr>
          <p:nvPr>
            <p:extLst>
              <p:ext uri="{D42A27DB-BD31-4B8C-83A1-F6EECF244321}">
                <p14:modId xmlns:p14="http://schemas.microsoft.com/office/powerpoint/2010/main" val="2902312595"/>
              </p:ext>
            </p:extLst>
          </p:nvPr>
        </p:nvGraphicFramePr>
        <p:xfrm>
          <a:off x="1874454" y="3525400"/>
          <a:ext cx="3289652" cy="524387"/>
        </p:xfrm>
        <a:graphic>
          <a:graphicData uri="http://schemas.openxmlformats.org/presentationml/2006/ole">
            <mc:AlternateContent xmlns:mc="http://schemas.openxmlformats.org/markup-compatibility/2006">
              <mc:Choice xmlns:v="urn:schemas-microsoft-com:vml" Requires="v">
                <p:oleObj spid="_x0000_s9355" name="Ecuación" r:id="rId5" imgW="1485720" imgH="241200" progId="Equation.3">
                  <p:embed/>
                </p:oleObj>
              </mc:Choice>
              <mc:Fallback>
                <p:oleObj name="Ecuación" r:id="rId5" imgW="1485720" imgH="241200" progId="Equation.3">
                  <p:embed/>
                  <p:pic>
                    <p:nvPicPr>
                      <p:cNvPr id="0" name=""/>
                      <p:cNvPicPr>
                        <a:picLocks noChangeAspect="1" noChangeArrowheads="1"/>
                      </p:cNvPicPr>
                      <p:nvPr/>
                    </p:nvPicPr>
                    <p:blipFill>
                      <a:blip r:embed="rId6"/>
                      <a:srcRect/>
                      <a:stretch>
                        <a:fillRect/>
                      </a:stretch>
                    </p:blipFill>
                    <p:spPr bwMode="auto">
                      <a:xfrm>
                        <a:off x="1874454" y="3525400"/>
                        <a:ext cx="3289652" cy="524387"/>
                      </a:xfrm>
                      <a:prstGeom prst="rect">
                        <a:avLst/>
                      </a:prstGeom>
                      <a:solidFill>
                        <a:srgbClr val="FFFFFF"/>
                      </a:solidFill>
                    </p:spPr>
                  </p:pic>
                </p:oleObj>
              </mc:Fallback>
            </mc:AlternateContent>
          </a:graphicData>
        </a:graphic>
      </p:graphicFrame>
      <p:sp>
        <p:nvSpPr>
          <p:cNvPr id="12" name="CuadroTexto 11"/>
          <p:cNvSpPr txBox="1"/>
          <p:nvPr/>
        </p:nvSpPr>
        <p:spPr>
          <a:xfrm>
            <a:off x="5591483" y="3478324"/>
            <a:ext cx="1098371" cy="369332"/>
          </a:xfrm>
          <a:prstGeom prst="rect">
            <a:avLst/>
          </a:prstGeom>
          <a:noFill/>
        </p:spPr>
        <p:txBody>
          <a:bodyPr wrap="square" rtlCol="0">
            <a:spAutoFit/>
          </a:bodyPr>
          <a:lstStyle/>
          <a:p>
            <a:r>
              <a:rPr lang="es-PE" dirty="0" smtClean="0">
                <a:latin typeface="Arial" panose="020B0604020202020204" pitchFamily="34" charset="0"/>
                <a:cs typeface="Arial" panose="020B0604020202020204" pitchFamily="34" charset="0"/>
              </a:rPr>
              <a:t>TM/</a:t>
            </a:r>
            <a:r>
              <a:rPr lang="es-PE" dirty="0" err="1" smtClean="0">
                <a:latin typeface="Arial" panose="020B0604020202020204" pitchFamily="34" charset="0"/>
                <a:cs typeface="Arial" panose="020B0604020202020204" pitchFamily="34" charset="0"/>
              </a:rPr>
              <a:t>ht</a:t>
            </a:r>
            <a:endParaRPr lang="es-PE" dirty="0">
              <a:latin typeface="Arial" panose="020B0604020202020204" pitchFamily="34" charset="0"/>
              <a:cs typeface="Arial" panose="020B0604020202020204" pitchFamily="34" charset="0"/>
            </a:endParaRPr>
          </a:p>
        </p:txBody>
      </p:sp>
      <p:sp>
        <p:nvSpPr>
          <p:cNvPr id="13" name="CuadroTexto 12"/>
          <p:cNvSpPr txBox="1"/>
          <p:nvPr/>
        </p:nvSpPr>
        <p:spPr>
          <a:xfrm>
            <a:off x="430571" y="864400"/>
            <a:ext cx="7956024" cy="707886"/>
          </a:xfrm>
          <a:prstGeom prst="rect">
            <a:avLst/>
          </a:prstGeom>
          <a:noFill/>
        </p:spPr>
        <p:txBody>
          <a:bodyPr wrap="none" rtlCol="0">
            <a:spAutoFit/>
          </a:bodyPr>
          <a:lstStyle/>
          <a:p>
            <a:pPr algn="ctr"/>
            <a:r>
              <a:rPr lang="es-PE" sz="2000" b="1" dirty="0" smtClean="0">
                <a:solidFill>
                  <a:schemeClr val="accent5">
                    <a:lumMod val="50000"/>
                  </a:schemeClr>
                </a:solidFill>
                <a:latin typeface="Arial" panose="020B0604020202020204" pitchFamily="34" charset="0"/>
                <a:cs typeface="Arial" panose="020B0604020202020204" pitchFamily="34" charset="0"/>
              </a:rPr>
              <a:t>RESULTADOS DEL MODELAMIENTO DE LOS INDICADORES</a:t>
            </a:r>
          </a:p>
          <a:p>
            <a:pPr algn="ctr"/>
            <a:r>
              <a:rPr lang="es-PE" sz="2000" b="1" dirty="0" smtClean="0">
                <a:solidFill>
                  <a:schemeClr val="accent5">
                    <a:lumMod val="50000"/>
                  </a:schemeClr>
                </a:solidFill>
                <a:latin typeface="Arial" panose="020B0604020202020204" pitchFamily="34" charset="0"/>
                <a:cs typeface="Arial" panose="020B0604020202020204" pitchFamily="34" charset="0"/>
              </a:rPr>
              <a:t>DE UTILIZACIÓN DE TIEMPO EN LAS OPERACIONES MINERAS</a:t>
            </a:r>
            <a:endParaRPr lang="es-PE" sz="2000" b="1" dirty="0">
              <a:solidFill>
                <a:schemeClr val="accent5">
                  <a:lumMod val="50000"/>
                </a:schemeClr>
              </a:solidFill>
              <a:latin typeface="Arial" panose="020B0604020202020204" pitchFamily="34" charset="0"/>
              <a:cs typeface="Arial" panose="020B0604020202020204" pitchFamily="34" charset="0"/>
            </a:endParaRPr>
          </a:p>
        </p:txBody>
      </p:sp>
      <p:sp>
        <p:nvSpPr>
          <p:cNvPr id="14" name="CuadroTexto 13"/>
          <p:cNvSpPr txBox="1"/>
          <p:nvPr/>
        </p:nvSpPr>
        <p:spPr>
          <a:xfrm>
            <a:off x="1314980" y="2364177"/>
            <a:ext cx="2634054" cy="369332"/>
          </a:xfrm>
          <a:prstGeom prst="rect">
            <a:avLst/>
          </a:prstGeom>
          <a:noFill/>
        </p:spPr>
        <p:txBody>
          <a:bodyPr wrap="none" rtlCol="0">
            <a:spAutoFit/>
          </a:bodyPr>
          <a:lstStyle/>
          <a:p>
            <a:r>
              <a:rPr lang="es-PE" dirty="0" smtClean="0">
                <a:latin typeface="Arial" panose="020B0604020202020204" pitchFamily="34" charset="0"/>
                <a:cs typeface="Arial" panose="020B0604020202020204" pitchFamily="34" charset="0"/>
              </a:rPr>
              <a:t>Rendimiento de carguío</a:t>
            </a:r>
            <a:endParaRPr lang="es-PE" dirty="0">
              <a:latin typeface="Arial" panose="020B0604020202020204" pitchFamily="34" charset="0"/>
              <a:cs typeface="Arial" panose="020B0604020202020204" pitchFamily="34" charset="0"/>
            </a:endParaRPr>
          </a:p>
        </p:txBody>
      </p:sp>
      <p:sp>
        <p:nvSpPr>
          <p:cNvPr id="16" name="Rectángulo 15"/>
          <p:cNvSpPr/>
          <p:nvPr/>
        </p:nvSpPr>
        <p:spPr>
          <a:xfrm>
            <a:off x="4870299" y="2364177"/>
            <a:ext cx="1173719" cy="369332"/>
          </a:xfrm>
          <a:prstGeom prst="rect">
            <a:avLst/>
          </a:prstGeom>
        </p:spPr>
        <p:txBody>
          <a:bodyPr wrap="none">
            <a:spAutoFit/>
          </a:bodyPr>
          <a:lstStyle/>
          <a:p>
            <a:r>
              <a:rPr lang="es-PE" dirty="0" err="1">
                <a:solidFill>
                  <a:srgbClr val="000000"/>
                </a:solidFill>
                <a:latin typeface="Arial" panose="020B0604020202020204" pitchFamily="34" charset="0"/>
              </a:rPr>
              <a:t>Rcar_hef</a:t>
            </a:r>
            <a:r>
              <a:rPr lang="es-PE" dirty="0"/>
              <a:t> </a:t>
            </a:r>
          </a:p>
        </p:txBody>
      </p:sp>
      <p:sp>
        <p:nvSpPr>
          <p:cNvPr id="17" name="Rectángulo 16"/>
          <p:cNvSpPr/>
          <p:nvPr/>
        </p:nvSpPr>
        <p:spPr>
          <a:xfrm>
            <a:off x="5960509" y="2364177"/>
            <a:ext cx="1475725" cy="369332"/>
          </a:xfrm>
          <a:prstGeom prst="rect">
            <a:avLst/>
          </a:prstGeom>
        </p:spPr>
        <p:txBody>
          <a:bodyPr wrap="none">
            <a:spAutoFit/>
          </a:bodyPr>
          <a:lstStyle/>
          <a:p>
            <a:r>
              <a:rPr lang="es-PE" dirty="0" smtClean="0">
                <a:latin typeface="Arial" panose="020B0604020202020204" pitchFamily="34" charset="0"/>
                <a:cs typeface="Arial" panose="020B0604020202020204" pitchFamily="34" charset="0"/>
              </a:rPr>
              <a:t>1,057 TM/</a:t>
            </a:r>
            <a:r>
              <a:rPr lang="es-PE" dirty="0" err="1" smtClean="0">
                <a:latin typeface="Arial" panose="020B0604020202020204" pitchFamily="34" charset="0"/>
                <a:cs typeface="Arial" panose="020B0604020202020204" pitchFamily="34" charset="0"/>
              </a:rPr>
              <a:t>h</a:t>
            </a:r>
            <a:r>
              <a:rPr lang="es-PE" sz="1200" dirty="0" err="1" smtClean="0">
                <a:latin typeface="Arial" panose="020B0604020202020204" pitchFamily="34" charset="0"/>
                <a:cs typeface="Arial" panose="020B0604020202020204" pitchFamily="34" charset="0"/>
              </a:rPr>
              <a:t>ef</a:t>
            </a:r>
            <a:endParaRPr lang="es-PE" dirty="0">
              <a:latin typeface="Arial" panose="020B0604020202020204" pitchFamily="34" charset="0"/>
              <a:cs typeface="Arial" panose="020B0604020202020204" pitchFamily="34"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2012452239"/>
              </p:ext>
            </p:extLst>
          </p:nvPr>
        </p:nvGraphicFramePr>
        <p:xfrm>
          <a:off x="465226" y="4283466"/>
          <a:ext cx="7886700" cy="1767709"/>
        </p:xfrm>
        <a:graphic>
          <a:graphicData uri="http://schemas.openxmlformats.org/drawingml/2006/table">
            <a:tbl>
              <a:tblPr/>
              <a:tblGrid>
                <a:gridCol w="3342782"/>
                <a:gridCol w="1439096"/>
                <a:gridCol w="1359776"/>
                <a:gridCol w="872523"/>
                <a:gridCol w="872523"/>
              </a:tblGrid>
              <a:tr h="892353">
                <a:tc rowSpan="2">
                  <a:txBody>
                    <a:bodyPr/>
                    <a:lstStyle/>
                    <a:p>
                      <a:pPr algn="ctr" rtl="0" fontAlgn="ctr"/>
                      <a:r>
                        <a:rPr lang="es-PE" sz="1800" b="1" i="0" u="none" strike="noStrike" dirty="0">
                          <a:solidFill>
                            <a:srgbClr val="000000"/>
                          </a:solidFill>
                          <a:effectLst/>
                          <a:latin typeface="Arial" panose="020B0604020202020204" pitchFamily="34" charset="0"/>
                        </a:rPr>
                        <a:t>DESCRIPCION</a:t>
                      </a:r>
                    </a:p>
                  </a:txBody>
                  <a:tcPr marL="8499" marR="8499" marT="8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s-PE" sz="1800" b="1" i="0" u="none" strike="noStrike">
                          <a:solidFill>
                            <a:srgbClr val="000000"/>
                          </a:solidFill>
                          <a:effectLst/>
                          <a:latin typeface="Arial" panose="020B0604020202020204" pitchFamily="34" charset="0"/>
                        </a:rPr>
                        <a:t>SIMBOLO</a:t>
                      </a:r>
                    </a:p>
                  </a:txBody>
                  <a:tcPr marL="8499" marR="8499" marT="8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s-PE" sz="1800" b="1" i="0" u="none" strike="noStrike">
                          <a:solidFill>
                            <a:srgbClr val="000000"/>
                          </a:solidFill>
                          <a:effectLst/>
                          <a:latin typeface="Arial" panose="020B0604020202020204" pitchFamily="34" charset="0"/>
                        </a:rPr>
                        <a:t>UNIDAD</a:t>
                      </a:r>
                    </a:p>
                  </a:txBody>
                  <a:tcPr marL="8499" marR="8499" marT="8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es-PE" sz="1800" b="1" i="0" u="none" strike="noStrike">
                          <a:solidFill>
                            <a:srgbClr val="000000"/>
                          </a:solidFill>
                          <a:effectLst/>
                          <a:latin typeface="Arial" panose="020B0604020202020204" pitchFamily="34" charset="0"/>
                        </a:rPr>
                        <a:t>UTILIZACIÓN TOTAL (UT)</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PE"/>
                    </a:p>
                  </a:txBody>
                  <a:tcPr/>
                </a:tc>
              </a:tr>
              <a:tr h="297451">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rtl="0" fontAlgn="b"/>
                      <a:r>
                        <a:rPr lang="es-PE" sz="1800" b="1" i="0" u="none" strike="noStrike" dirty="0">
                          <a:solidFill>
                            <a:srgbClr val="0070C0"/>
                          </a:solidFill>
                          <a:effectLst/>
                          <a:latin typeface="Arial" panose="020B0604020202020204" pitchFamily="34" charset="0"/>
                        </a:rPr>
                        <a:t>0.54</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fontAlgn="b"/>
                      <a:r>
                        <a:rPr lang="es-PE" sz="1800" b="1" i="0" u="none" strike="noStrike" dirty="0">
                          <a:solidFill>
                            <a:srgbClr val="203864"/>
                          </a:solidFill>
                          <a:effectLst/>
                          <a:latin typeface="Arial" panose="020B0604020202020204" pitchFamily="34" charset="0"/>
                        </a:rPr>
                        <a:t>0.64</a:t>
                      </a:r>
                    </a:p>
                  </a:txBody>
                  <a:tcPr marL="8499" marR="8499" marT="8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577905">
                <a:tc>
                  <a:txBody>
                    <a:bodyPr/>
                    <a:lstStyle/>
                    <a:p>
                      <a:pPr algn="l" rtl="0" fontAlgn="ctr"/>
                      <a:r>
                        <a:rPr lang="es-PE" sz="1800" b="0" i="0" u="none" strike="noStrike" dirty="0">
                          <a:solidFill>
                            <a:srgbClr val="000000"/>
                          </a:solidFill>
                          <a:effectLst/>
                          <a:latin typeface="Arial" panose="020B0604020202020204" pitchFamily="34" charset="0"/>
                        </a:rPr>
                        <a:t>Rendimiento de carguío por día</a:t>
                      </a:r>
                    </a:p>
                  </a:txBody>
                  <a:tcPr marL="8499" marR="8499" marT="8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E" sz="1800" b="0" i="0" u="none" strike="noStrike">
                          <a:solidFill>
                            <a:srgbClr val="000000"/>
                          </a:solidFill>
                          <a:effectLst/>
                          <a:latin typeface="Arial" panose="020B0604020202020204" pitchFamily="34" charset="0"/>
                        </a:rPr>
                        <a:t>Rcar_dia</a:t>
                      </a:r>
                    </a:p>
                  </a:txBody>
                  <a:tcPr marL="8499" marR="8499" marT="8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E" sz="1800" b="0" i="0" u="none" strike="noStrike">
                          <a:solidFill>
                            <a:srgbClr val="000000"/>
                          </a:solidFill>
                          <a:effectLst/>
                          <a:latin typeface="Arial" panose="020B0604020202020204" pitchFamily="34" charset="0"/>
                        </a:rPr>
                        <a:t>TM/día</a:t>
                      </a:r>
                    </a:p>
                  </a:txBody>
                  <a:tcPr marL="8499" marR="8499" marT="8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800" b="0" i="0" u="none" strike="noStrike" dirty="0">
                          <a:solidFill>
                            <a:srgbClr val="000000"/>
                          </a:solidFill>
                          <a:effectLst/>
                          <a:latin typeface="Arial" panose="020B0604020202020204" pitchFamily="34" charset="0"/>
                        </a:rPr>
                        <a:t>81,174</a:t>
                      </a:r>
                    </a:p>
                  </a:txBody>
                  <a:tcPr marL="8499" marR="8499" marT="8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rtl="0" fontAlgn="ctr"/>
                      <a:r>
                        <a:rPr lang="es-PE" sz="1800" b="0" i="0" u="none" strike="noStrike" dirty="0">
                          <a:solidFill>
                            <a:srgbClr val="000000"/>
                          </a:solidFill>
                          <a:effectLst/>
                          <a:latin typeface="Arial" panose="020B0604020202020204" pitchFamily="34" charset="0"/>
                        </a:rPr>
                        <a:t>98,694</a:t>
                      </a:r>
                    </a:p>
                  </a:txBody>
                  <a:tcPr marL="8499" marR="8499" marT="84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2160308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912132189"/>
              </p:ext>
            </p:extLst>
          </p:nvPr>
        </p:nvGraphicFramePr>
        <p:xfrm>
          <a:off x="341196" y="1160053"/>
          <a:ext cx="8475257" cy="4817666"/>
        </p:xfrm>
        <a:graphic>
          <a:graphicData uri="http://schemas.openxmlformats.org/drawingml/2006/table">
            <a:tbl>
              <a:tblPr/>
              <a:tblGrid>
                <a:gridCol w="3681296"/>
                <a:gridCol w="1090879"/>
                <a:gridCol w="1100080"/>
                <a:gridCol w="1301501"/>
                <a:gridCol w="1301501"/>
              </a:tblGrid>
              <a:tr h="344119">
                <a:tc rowSpan="2">
                  <a:txBody>
                    <a:bodyPr/>
                    <a:lstStyle/>
                    <a:p>
                      <a:pPr algn="ctr" fontAlgn="ctr"/>
                      <a:r>
                        <a:rPr lang="es-PE" sz="1600" b="1" i="0" u="none" strike="noStrike" dirty="0">
                          <a:solidFill>
                            <a:srgbClr val="000000"/>
                          </a:solidFill>
                          <a:effectLst/>
                          <a:latin typeface="Arial" panose="020B0604020202020204" pitchFamily="34" charset="0"/>
                        </a:rPr>
                        <a:t>DESCRIPCION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ctr" fontAlgn="ctr"/>
                      <a:r>
                        <a:rPr lang="es-PE" sz="1600" b="1" i="0" u="none" strike="noStrike" dirty="0">
                          <a:solidFill>
                            <a:srgbClr val="000000"/>
                          </a:solidFill>
                          <a:effectLst/>
                          <a:latin typeface="Arial" panose="020B0604020202020204" pitchFamily="34" charset="0"/>
                        </a:rPr>
                        <a:t>SIMBOLO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rowSpan="2">
                  <a:txBody>
                    <a:bodyPr/>
                    <a:lstStyle/>
                    <a:p>
                      <a:pPr algn="ctr" fontAlgn="ctr"/>
                      <a:r>
                        <a:rPr lang="es-PE" sz="1600" b="1" i="0" u="none" strike="noStrike" dirty="0">
                          <a:solidFill>
                            <a:srgbClr val="000000"/>
                          </a:solidFill>
                          <a:effectLst/>
                          <a:latin typeface="Arial" panose="020B0604020202020204" pitchFamily="34" charset="0"/>
                        </a:rPr>
                        <a:t>UNIDAD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2">
                  <a:txBody>
                    <a:bodyPr/>
                    <a:lstStyle/>
                    <a:p>
                      <a:pPr algn="ctr" fontAlgn="b"/>
                      <a:r>
                        <a:rPr lang="es-PE" sz="1600" b="1" i="0" u="none" strike="noStrike" dirty="0">
                          <a:solidFill>
                            <a:srgbClr val="000000"/>
                          </a:solidFill>
                          <a:effectLst/>
                          <a:latin typeface="Arial" panose="020B0604020202020204" pitchFamily="34" charset="0"/>
                        </a:rPr>
                        <a:t>UTILIZACIÓN TOTAL (UT)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s-PE"/>
                    </a:p>
                  </a:txBody>
                  <a:tcPr/>
                </a:tc>
              </a:tr>
              <a:tr h="344119">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fontAlgn="b"/>
                      <a:r>
                        <a:rPr lang="es-PE" sz="1600" b="1" i="0" u="none" strike="noStrike" dirty="0">
                          <a:solidFill>
                            <a:srgbClr val="0070C0"/>
                          </a:solidFill>
                          <a:effectLst/>
                          <a:latin typeface="Arial" panose="020B0604020202020204" pitchFamily="34" charset="0"/>
                        </a:rPr>
                        <a:t>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s-PE" sz="1600" b="1" i="0" u="none" strike="noStrike" dirty="0">
                          <a:solidFill>
                            <a:schemeClr val="accent5">
                              <a:lumMod val="50000"/>
                            </a:schemeClr>
                          </a:solidFill>
                          <a:effectLst/>
                          <a:latin typeface="Arial" panose="020B0604020202020204" pitchFamily="34" charset="0"/>
                        </a:rPr>
                        <a:t>0.64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344119">
                <a:tc>
                  <a:txBody>
                    <a:bodyPr/>
                    <a:lstStyle/>
                    <a:p>
                      <a:pPr algn="l" fontAlgn="b"/>
                      <a:r>
                        <a:rPr lang="es-PE" sz="1800" b="0" i="0" u="none" strike="noStrike" dirty="0">
                          <a:solidFill>
                            <a:srgbClr val="000000"/>
                          </a:solidFill>
                          <a:effectLst/>
                          <a:latin typeface="Arial" panose="020B0604020202020204" pitchFamily="34" charset="0"/>
                        </a:rPr>
                        <a:t>Rendimiento por hora efectiva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800" b="0" i="0" u="none" strike="noStrike">
                          <a:solidFill>
                            <a:srgbClr val="000000"/>
                          </a:solidFill>
                          <a:effectLst/>
                          <a:latin typeface="Arial" panose="020B0604020202020204" pitchFamily="34" charset="0"/>
                        </a:rPr>
                        <a:t>Rcar_hef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700" b="0" i="0" u="none" strike="noStrike" dirty="0">
                          <a:solidFill>
                            <a:srgbClr val="000000"/>
                          </a:solidFill>
                          <a:effectLst/>
                          <a:latin typeface="Arial" panose="020B0604020202020204" pitchFamily="34" charset="0"/>
                        </a:rPr>
                        <a:t>TM/</a:t>
                      </a:r>
                      <a:r>
                        <a:rPr lang="es-PE" sz="1700" b="0" i="0" u="none" strike="noStrike" dirty="0" err="1">
                          <a:solidFill>
                            <a:srgbClr val="000000"/>
                          </a:solidFill>
                          <a:effectLst/>
                          <a:latin typeface="Arial" panose="020B0604020202020204" pitchFamily="34" charset="0"/>
                        </a:rPr>
                        <a:t>hef</a:t>
                      </a:r>
                      <a:endParaRPr lang="es-PE" sz="17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800" b="0" i="0" u="none" strike="noStrike" dirty="0">
                          <a:solidFill>
                            <a:srgbClr val="000000"/>
                          </a:solidFill>
                          <a:effectLst/>
                          <a:latin typeface="Arial" panose="020B0604020202020204" pitchFamily="34" charset="0"/>
                        </a:rPr>
                        <a:t>6,415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s-PE" sz="1800" b="0" i="0" u="none" strike="noStrike" dirty="0">
                          <a:solidFill>
                            <a:srgbClr val="000000"/>
                          </a:solidFill>
                          <a:effectLst/>
                          <a:latin typeface="Arial" panose="020B0604020202020204" pitchFamily="34" charset="0"/>
                        </a:rPr>
                        <a:t>6,415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344119">
                <a:tc>
                  <a:txBody>
                    <a:bodyPr/>
                    <a:lstStyle/>
                    <a:p>
                      <a:pPr algn="l" fontAlgn="b"/>
                      <a:r>
                        <a:rPr lang="es-PE" sz="1800" b="0" i="0" u="none" strike="noStrike" dirty="0">
                          <a:solidFill>
                            <a:srgbClr val="000000"/>
                          </a:solidFill>
                          <a:effectLst/>
                          <a:latin typeface="Arial" panose="020B0604020202020204" pitchFamily="34" charset="0"/>
                        </a:rPr>
                        <a:t>Rendimiento por hora operativa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800" b="0" i="0" u="none" strike="noStrike">
                          <a:solidFill>
                            <a:srgbClr val="000000"/>
                          </a:solidFill>
                          <a:effectLst/>
                          <a:latin typeface="Arial" panose="020B0604020202020204" pitchFamily="34" charset="0"/>
                        </a:rPr>
                        <a:t>Rcar_ho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PE" sz="1700" b="0" i="0" u="none" strike="noStrike" dirty="0">
                          <a:solidFill>
                            <a:srgbClr val="000000"/>
                          </a:solidFill>
                          <a:effectLst/>
                          <a:latin typeface="Arial" panose="020B0604020202020204" pitchFamily="34" charset="0"/>
                        </a:rPr>
                        <a:t>TM/</a:t>
                      </a:r>
                      <a:r>
                        <a:rPr lang="es-PE" sz="1700" b="0" i="0" u="none" strike="noStrike" dirty="0" err="1">
                          <a:solidFill>
                            <a:srgbClr val="000000"/>
                          </a:solidFill>
                          <a:effectLst/>
                          <a:latin typeface="Arial" panose="020B0604020202020204" pitchFamily="34" charset="0"/>
                        </a:rPr>
                        <a:t>ho</a:t>
                      </a:r>
                      <a:endParaRPr lang="es-PE" sz="17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800" b="0" i="0" u="none" strike="noStrike" dirty="0">
                          <a:solidFill>
                            <a:srgbClr val="000000"/>
                          </a:solidFill>
                          <a:effectLst/>
                          <a:latin typeface="Arial" panose="020B0604020202020204" pitchFamily="34" charset="0"/>
                        </a:rPr>
                        <a:t>4,760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s-PE" sz="1800" b="0" i="0" u="none" strike="noStrike" dirty="0">
                          <a:solidFill>
                            <a:srgbClr val="000000"/>
                          </a:solidFill>
                          <a:effectLst/>
                          <a:latin typeface="Arial" panose="020B0604020202020204" pitchFamily="34" charset="0"/>
                        </a:rPr>
                        <a:t>5,442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344119">
                <a:tc>
                  <a:txBody>
                    <a:bodyPr/>
                    <a:lstStyle/>
                    <a:p>
                      <a:pPr algn="l" fontAlgn="b"/>
                      <a:r>
                        <a:rPr lang="es-PE" sz="1800" b="0" i="0" u="none" strike="noStrike" dirty="0">
                          <a:solidFill>
                            <a:srgbClr val="000000"/>
                          </a:solidFill>
                          <a:effectLst/>
                          <a:latin typeface="Arial" panose="020B0604020202020204" pitchFamily="34" charset="0"/>
                        </a:rPr>
                        <a:t>Rendimiento de </a:t>
                      </a:r>
                      <a:r>
                        <a:rPr lang="es-PE" sz="1800" b="0" i="0" u="none" strike="noStrike" dirty="0" smtClean="0">
                          <a:solidFill>
                            <a:srgbClr val="000000"/>
                          </a:solidFill>
                          <a:effectLst/>
                          <a:latin typeface="Arial" panose="020B0604020202020204" pitchFamily="34" charset="0"/>
                        </a:rPr>
                        <a:t>carguío </a:t>
                      </a:r>
                      <a:r>
                        <a:rPr lang="es-PE" sz="1800" b="0" i="0" u="none" strike="noStrike" dirty="0">
                          <a:solidFill>
                            <a:srgbClr val="000000"/>
                          </a:solidFill>
                          <a:effectLst/>
                          <a:latin typeface="Arial" panose="020B0604020202020204" pitchFamily="34" charset="0"/>
                        </a:rPr>
                        <a:t>por turno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800" b="0" i="0" u="none" strike="noStrike">
                          <a:solidFill>
                            <a:srgbClr val="000000"/>
                          </a:solidFill>
                          <a:effectLst/>
                          <a:latin typeface="Arial" panose="020B0604020202020204" pitchFamily="34" charset="0"/>
                        </a:rPr>
                        <a:t>Rcar_tur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PE" sz="1700" b="0" i="0" u="none" strike="noStrike" dirty="0">
                          <a:solidFill>
                            <a:srgbClr val="000000"/>
                          </a:solidFill>
                          <a:effectLst/>
                          <a:latin typeface="Arial" panose="020B0604020202020204" pitchFamily="34" charset="0"/>
                        </a:rPr>
                        <a:t>TM/turno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800" b="0" i="0" u="none" strike="noStrike" dirty="0">
                          <a:solidFill>
                            <a:srgbClr val="000000"/>
                          </a:solidFill>
                          <a:effectLst/>
                          <a:latin typeface="Arial" panose="020B0604020202020204" pitchFamily="34" charset="0"/>
                        </a:rPr>
                        <a:t>40,587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s-PE" sz="1800" b="0" i="0" u="none" strike="noStrike" dirty="0">
                          <a:solidFill>
                            <a:srgbClr val="000000"/>
                          </a:solidFill>
                          <a:effectLst/>
                          <a:latin typeface="Arial" panose="020B0604020202020204" pitchFamily="34" charset="0"/>
                        </a:rPr>
                        <a:t>49,347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344119">
                <a:tc>
                  <a:txBody>
                    <a:bodyPr/>
                    <a:lstStyle/>
                    <a:p>
                      <a:pPr algn="l" fontAlgn="b"/>
                      <a:r>
                        <a:rPr lang="es-PE" sz="1800" b="0" i="0" u="none" strike="noStrike" dirty="0">
                          <a:solidFill>
                            <a:srgbClr val="000000"/>
                          </a:solidFill>
                          <a:effectLst/>
                          <a:latin typeface="Arial" panose="020B0604020202020204" pitchFamily="34" charset="0"/>
                        </a:rPr>
                        <a:t>Rendimiento de </a:t>
                      </a:r>
                      <a:r>
                        <a:rPr lang="es-PE" sz="1800" b="0" i="0" u="none" strike="noStrike" dirty="0" smtClean="0">
                          <a:solidFill>
                            <a:srgbClr val="000000"/>
                          </a:solidFill>
                          <a:effectLst/>
                          <a:latin typeface="Arial" panose="020B0604020202020204" pitchFamily="34" charset="0"/>
                        </a:rPr>
                        <a:t>carguío </a:t>
                      </a:r>
                      <a:r>
                        <a:rPr lang="es-PE" sz="1800" b="0" i="0" u="none" strike="noStrike" dirty="0">
                          <a:solidFill>
                            <a:srgbClr val="000000"/>
                          </a:solidFill>
                          <a:effectLst/>
                          <a:latin typeface="Arial" panose="020B0604020202020204" pitchFamily="34" charset="0"/>
                        </a:rPr>
                        <a:t>por turno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800" b="0" i="0" u="none" strike="noStrike">
                          <a:solidFill>
                            <a:srgbClr val="000000"/>
                          </a:solidFill>
                          <a:effectLst/>
                          <a:latin typeface="Arial" panose="020B0604020202020204" pitchFamily="34" charset="0"/>
                        </a:rPr>
                        <a:t>Rcar_tur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PE" sz="1700" b="0" i="0" u="none" strike="noStrike" dirty="0">
                          <a:solidFill>
                            <a:srgbClr val="000000"/>
                          </a:solidFill>
                          <a:effectLst/>
                          <a:latin typeface="Arial" panose="020B0604020202020204" pitchFamily="34" charset="0"/>
                        </a:rPr>
                        <a:t>BCM/turno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800" b="0" i="0" u="none" strike="noStrike" dirty="0">
                          <a:solidFill>
                            <a:srgbClr val="000000"/>
                          </a:solidFill>
                          <a:effectLst/>
                          <a:latin typeface="Arial" panose="020B0604020202020204" pitchFamily="34" charset="0"/>
                        </a:rPr>
                        <a:t>15,316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s-PE" sz="1800" b="0" i="0" u="none" strike="noStrike" dirty="0">
                          <a:solidFill>
                            <a:srgbClr val="000000"/>
                          </a:solidFill>
                          <a:effectLst/>
                          <a:latin typeface="Arial" panose="020B0604020202020204" pitchFamily="34" charset="0"/>
                        </a:rPr>
                        <a:t>18,622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344119">
                <a:tc>
                  <a:txBody>
                    <a:bodyPr/>
                    <a:lstStyle/>
                    <a:p>
                      <a:pPr algn="l" fontAlgn="b"/>
                      <a:r>
                        <a:rPr lang="es-PE" sz="1800" b="0" i="0" u="none" strike="noStrike" dirty="0">
                          <a:solidFill>
                            <a:srgbClr val="000000"/>
                          </a:solidFill>
                          <a:effectLst/>
                          <a:latin typeface="Arial" panose="020B0604020202020204" pitchFamily="34" charset="0"/>
                        </a:rPr>
                        <a:t>Rendimiento de </a:t>
                      </a:r>
                      <a:r>
                        <a:rPr lang="es-PE" sz="1800" b="0" i="0" u="none" strike="noStrike" dirty="0" smtClean="0">
                          <a:solidFill>
                            <a:srgbClr val="000000"/>
                          </a:solidFill>
                          <a:effectLst/>
                          <a:latin typeface="Arial" panose="020B0604020202020204" pitchFamily="34" charset="0"/>
                        </a:rPr>
                        <a:t>carguío </a:t>
                      </a:r>
                      <a:r>
                        <a:rPr lang="es-PE" sz="1800" b="0" i="0" u="none" strike="noStrike" dirty="0">
                          <a:solidFill>
                            <a:srgbClr val="000000"/>
                          </a:solidFill>
                          <a:effectLst/>
                          <a:latin typeface="Arial" panose="020B0604020202020204" pitchFamily="34" charset="0"/>
                        </a:rPr>
                        <a:t>por día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800" b="0" i="0" u="none" strike="noStrike">
                          <a:solidFill>
                            <a:srgbClr val="000000"/>
                          </a:solidFill>
                          <a:effectLst/>
                          <a:latin typeface="Arial" panose="020B0604020202020204" pitchFamily="34" charset="0"/>
                        </a:rPr>
                        <a:t>Rcar_dia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700" b="0" i="0" u="none" strike="noStrike" dirty="0">
                          <a:solidFill>
                            <a:srgbClr val="000000"/>
                          </a:solidFill>
                          <a:effectLst/>
                          <a:latin typeface="Arial" panose="020B0604020202020204" pitchFamily="34" charset="0"/>
                        </a:rPr>
                        <a:t>TM/día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E" sz="1800" b="0" i="0" u="none" strike="noStrike" dirty="0">
                          <a:solidFill>
                            <a:srgbClr val="000000"/>
                          </a:solidFill>
                          <a:effectLst/>
                          <a:latin typeface="Arial" panose="020B0604020202020204" pitchFamily="34" charset="0"/>
                        </a:rPr>
                        <a:t>81,174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s-PE" sz="1800" b="0" i="0" u="none" strike="noStrike" dirty="0">
                          <a:solidFill>
                            <a:srgbClr val="000000"/>
                          </a:solidFill>
                          <a:effectLst/>
                          <a:latin typeface="Arial" panose="020B0604020202020204" pitchFamily="34" charset="0"/>
                        </a:rPr>
                        <a:t>98,694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344119">
                <a:tc>
                  <a:txBody>
                    <a:bodyPr/>
                    <a:lstStyle/>
                    <a:p>
                      <a:pPr algn="l" fontAlgn="b"/>
                      <a:r>
                        <a:rPr lang="es-PE" sz="1800" b="0" i="0" u="none" strike="noStrike" dirty="0">
                          <a:solidFill>
                            <a:srgbClr val="000000"/>
                          </a:solidFill>
                          <a:effectLst/>
                          <a:latin typeface="Arial" panose="020B0604020202020204" pitchFamily="34" charset="0"/>
                        </a:rPr>
                        <a:t>Rendimiento de </a:t>
                      </a:r>
                      <a:r>
                        <a:rPr lang="es-PE" sz="1800" b="0" i="0" u="none" strike="noStrike" dirty="0" smtClean="0">
                          <a:solidFill>
                            <a:srgbClr val="000000"/>
                          </a:solidFill>
                          <a:effectLst/>
                          <a:latin typeface="Arial" panose="020B0604020202020204" pitchFamily="34" charset="0"/>
                        </a:rPr>
                        <a:t>carguío </a:t>
                      </a:r>
                      <a:r>
                        <a:rPr lang="es-PE" sz="1800" b="0" i="0" u="none" strike="noStrike" dirty="0">
                          <a:solidFill>
                            <a:srgbClr val="000000"/>
                          </a:solidFill>
                          <a:effectLst/>
                          <a:latin typeface="Arial" panose="020B0604020202020204" pitchFamily="34" charset="0"/>
                        </a:rPr>
                        <a:t>por día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800" b="0" i="0" u="none" strike="noStrike" dirty="0" err="1" smtClean="0">
                          <a:solidFill>
                            <a:srgbClr val="000000"/>
                          </a:solidFill>
                          <a:effectLst/>
                          <a:latin typeface="Arial" panose="020B0604020202020204" pitchFamily="34" charset="0"/>
                        </a:rPr>
                        <a:t>Rcar_día</a:t>
                      </a:r>
                      <a:endParaRPr lang="es-PE"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PE" sz="1700" b="0" i="0" u="none" strike="noStrike" dirty="0">
                          <a:solidFill>
                            <a:srgbClr val="000000"/>
                          </a:solidFill>
                          <a:effectLst/>
                          <a:latin typeface="Arial" panose="020B0604020202020204" pitchFamily="34" charset="0"/>
                        </a:rPr>
                        <a:t>BCM/día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800" b="0" i="0" u="none" strike="noStrike" dirty="0">
                          <a:solidFill>
                            <a:srgbClr val="000000"/>
                          </a:solidFill>
                          <a:effectLst/>
                          <a:latin typeface="Arial" panose="020B0604020202020204" pitchFamily="34" charset="0"/>
                        </a:rPr>
                        <a:t>30,632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s-PE" sz="1800" b="0" i="0" u="none" strike="noStrike" dirty="0">
                          <a:solidFill>
                            <a:srgbClr val="000000"/>
                          </a:solidFill>
                          <a:effectLst/>
                          <a:latin typeface="Arial" panose="020B0604020202020204" pitchFamily="34" charset="0"/>
                        </a:rPr>
                        <a:t>37,243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344119">
                <a:tc>
                  <a:txBody>
                    <a:bodyPr/>
                    <a:lstStyle/>
                    <a:p>
                      <a:pPr algn="l" fontAlgn="b"/>
                      <a:r>
                        <a:rPr lang="es-PE" sz="1800" b="0" i="0" u="none" strike="noStrike" dirty="0">
                          <a:solidFill>
                            <a:schemeClr val="accent5">
                              <a:lumMod val="50000"/>
                            </a:schemeClr>
                          </a:solidFill>
                          <a:effectLst/>
                          <a:latin typeface="Arial" panose="020B0604020202020204" pitchFamily="34" charset="0"/>
                        </a:rPr>
                        <a:t>Rendimiento de carguío por año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800" b="0" i="0" u="none" strike="noStrike" dirty="0" err="1" smtClean="0">
                          <a:solidFill>
                            <a:schemeClr val="accent5">
                              <a:lumMod val="50000"/>
                            </a:schemeClr>
                          </a:solidFill>
                          <a:effectLst/>
                          <a:latin typeface="Arial" panose="020B0604020202020204" pitchFamily="34" charset="0"/>
                        </a:rPr>
                        <a:t>Rcar_año</a:t>
                      </a:r>
                      <a:endParaRPr lang="es-PE" sz="1800" b="0" i="0" u="none" strike="noStrike" dirty="0">
                        <a:solidFill>
                          <a:schemeClr val="accent5">
                            <a:lumMod val="50000"/>
                          </a:schemeClr>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PE" sz="1700" b="0" i="0" u="none" strike="noStrike" dirty="0">
                          <a:solidFill>
                            <a:schemeClr val="accent5">
                              <a:lumMod val="50000"/>
                            </a:schemeClr>
                          </a:solidFill>
                          <a:effectLst/>
                          <a:latin typeface="Arial" panose="020B0604020202020204" pitchFamily="34" charset="0"/>
                        </a:rPr>
                        <a:t>TM/año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800" b="0" i="0" u="none" strike="noStrike" dirty="0">
                          <a:solidFill>
                            <a:schemeClr val="accent5">
                              <a:lumMod val="50000"/>
                            </a:schemeClr>
                          </a:solidFill>
                          <a:effectLst/>
                          <a:latin typeface="Arial" panose="020B0604020202020204" pitchFamily="34" charset="0"/>
                        </a:rPr>
                        <a:t>29,628,343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s-PE" sz="1800" b="0" i="0" u="none" strike="noStrike" dirty="0">
                          <a:solidFill>
                            <a:schemeClr val="accent5">
                              <a:lumMod val="50000"/>
                            </a:schemeClr>
                          </a:solidFill>
                          <a:effectLst/>
                          <a:latin typeface="Arial" panose="020B0604020202020204" pitchFamily="34" charset="0"/>
                        </a:rPr>
                        <a:t>36,023,345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344119">
                <a:tc>
                  <a:txBody>
                    <a:bodyPr/>
                    <a:lstStyle/>
                    <a:p>
                      <a:pPr algn="l" fontAlgn="b"/>
                      <a:r>
                        <a:rPr lang="es-PE" sz="1800" b="0" i="0" u="none" strike="noStrike" dirty="0">
                          <a:solidFill>
                            <a:srgbClr val="000000"/>
                          </a:solidFill>
                          <a:effectLst/>
                          <a:latin typeface="Arial" panose="020B0604020202020204" pitchFamily="34" charset="0"/>
                        </a:rPr>
                        <a:t>Rendimiento de </a:t>
                      </a:r>
                      <a:r>
                        <a:rPr lang="es-PE" sz="1800" b="0" i="0" u="none" strike="noStrike" dirty="0" smtClean="0">
                          <a:solidFill>
                            <a:srgbClr val="000000"/>
                          </a:solidFill>
                          <a:effectLst/>
                          <a:latin typeface="Arial" panose="020B0604020202020204" pitchFamily="34" charset="0"/>
                        </a:rPr>
                        <a:t>carguío </a:t>
                      </a:r>
                      <a:r>
                        <a:rPr lang="es-PE" sz="1800" b="0" i="0" u="none" strike="noStrike" dirty="0">
                          <a:solidFill>
                            <a:srgbClr val="000000"/>
                          </a:solidFill>
                          <a:effectLst/>
                          <a:latin typeface="Arial" panose="020B0604020202020204" pitchFamily="34" charset="0"/>
                        </a:rPr>
                        <a:t>por año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800" b="0" i="0" u="none" strike="noStrike" dirty="0" err="1">
                          <a:solidFill>
                            <a:srgbClr val="000000"/>
                          </a:solidFill>
                          <a:effectLst/>
                          <a:latin typeface="Arial" panose="020B0604020202020204" pitchFamily="34" charset="0"/>
                        </a:rPr>
                        <a:t>Rcar_año</a:t>
                      </a:r>
                      <a:endParaRPr lang="es-PE"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PE" sz="1700" b="0" i="0" u="none" strike="noStrike" dirty="0">
                          <a:solidFill>
                            <a:srgbClr val="000000"/>
                          </a:solidFill>
                          <a:effectLst/>
                          <a:latin typeface="Arial" panose="020B0604020202020204" pitchFamily="34" charset="0"/>
                        </a:rPr>
                        <a:t>BCM/año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800" b="0" i="0" u="none" strike="noStrike" dirty="0">
                          <a:solidFill>
                            <a:srgbClr val="000000"/>
                          </a:solidFill>
                          <a:effectLst/>
                          <a:latin typeface="Arial" panose="020B0604020202020204" pitchFamily="34" charset="0"/>
                        </a:rPr>
                        <a:t>11,180,507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s-PE" sz="1800" b="0" i="0" u="none" strike="noStrike" dirty="0">
                          <a:solidFill>
                            <a:srgbClr val="000000"/>
                          </a:solidFill>
                          <a:effectLst/>
                          <a:latin typeface="Arial" panose="020B0604020202020204" pitchFamily="34" charset="0"/>
                        </a:rPr>
                        <a:t>13,593,715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344119">
                <a:tc>
                  <a:txBody>
                    <a:bodyPr/>
                    <a:lstStyle/>
                    <a:p>
                      <a:pPr algn="l" fontAlgn="b"/>
                      <a:r>
                        <a:rPr lang="es-PE" sz="1800" b="0" i="0" u="none" strike="noStrike" dirty="0">
                          <a:solidFill>
                            <a:srgbClr val="000000"/>
                          </a:solidFill>
                          <a:effectLst/>
                          <a:latin typeface="Arial" panose="020B0604020202020204" pitchFamily="34" charset="0"/>
                        </a:rPr>
                        <a:t>Costo Unitario </a:t>
                      </a:r>
                      <a:r>
                        <a:rPr lang="es-PE" sz="1800" b="0" i="0" u="none" strike="noStrike" dirty="0" err="1">
                          <a:solidFill>
                            <a:srgbClr val="000000"/>
                          </a:solidFill>
                          <a:effectLst/>
                          <a:latin typeface="Arial" panose="020B0604020202020204" pitchFamily="34" charset="0"/>
                        </a:rPr>
                        <a:t>Carguio</a:t>
                      </a:r>
                      <a:endParaRPr lang="es-PE" sz="18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800" b="0" i="0" u="none" strike="noStrike" dirty="0" err="1">
                          <a:solidFill>
                            <a:srgbClr val="000000"/>
                          </a:solidFill>
                          <a:effectLst/>
                          <a:latin typeface="Arial" panose="020B0604020202020204" pitchFamily="34" charset="0"/>
                        </a:rPr>
                        <a:t>Cosuni</a:t>
                      </a:r>
                      <a:endParaRPr lang="es-PE"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PE" sz="1700" b="0" i="0" u="none" strike="noStrike" dirty="0">
                          <a:solidFill>
                            <a:srgbClr val="000000"/>
                          </a:solidFill>
                          <a:effectLst/>
                          <a:latin typeface="Arial" panose="020B0604020202020204" pitchFamily="34" charset="0"/>
                        </a:rPr>
                        <a:t>US$/TM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800" b="1" i="0" u="none" strike="noStrike" dirty="0">
                          <a:solidFill>
                            <a:srgbClr val="0070C0"/>
                          </a:solidFill>
                          <a:effectLst/>
                          <a:latin typeface="Arial" panose="020B0604020202020204" pitchFamily="34" charset="0"/>
                        </a:rPr>
                        <a:t>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s-PE" sz="1800" b="1" i="0" u="none" strike="noStrike" dirty="0">
                          <a:solidFill>
                            <a:srgbClr val="0070C0"/>
                          </a:solidFill>
                          <a:effectLst/>
                          <a:latin typeface="Arial" panose="020B0604020202020204" pitchFamily="34" charset="0"/>
                        </a:rPr>
                        <a:t>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344119">
                <a:tc>
                  <a:txBody>
                    <a:bodyPr/>
                    <a:lstStyle/>
                    <a:p>
                      <a:pPr algn="l" fontAlgn="b"/>
                      <a:r>
                        <a:rPr lang="es-PE" sz="1800" b="0" i="0" u="none" strike="noStrike">
                          <a:solidFill>
                            <a:srgbClr val="000000"/>
                          </a:solidFill>
                          <a:effectLst/>
                          <a:latin typeface="Arial" panose="020B0604020202020204" pitchFamily="34" charset="0"/>
                        </a:rPr>
                        <a:t>Costo Unitario Carguio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800" b="0" i="0" u="none" strike="noStrike" dirty="0" err="1">
                          <a:solidFill>
                            <a:srgbClr val="000000"/>
                          </a:solidFill>
                          <a:effectLst/>
                          <a:latin typeface="Arial" panose="020B0604020202020204" pitchFamily="34" charset="0"/>
                        </a:rPr>
                        <a:t>Cosuni</a:t>
                      </a:r>
                      <a:endParaRPr lang="es-PE" sz="1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PE" sz="1700" b="0" i="0" u="none" strike="noStrike" dirty="0">
                          <a:solidFill>
                            <a:srgbClr val="000000"/>
                          </a:solidFill>
                          <a:effectLst/>
                          <a:latin typeface="Arial" panose="020B0604020202020204" pitchFamily="34" charset="0"/>
                        </a:rPr>
                        <a:t>US$/m3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800" b="0" i="0" u="none" strike="noStrike" dirty="0">
                          <a:solidFill>
                            <a:srgbClr val="000000"/>
                          </a:solidFill>
                          <a:effectLst/>
                          <a:latin typeface="Arial" panose="020B0604020202020204" pitchFamily="34" charset="0"/>
                        </a:rPr>
                        <a:t>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ctr"/>
                      <a:r>
                        <a:rPr lang="es-PE" sz="1800" b="0" i="0" u="none" strike="noStrike" dirty="0">
                          <a:solidFill>
                            <a:srgbClr val="000000"/>
                          </a:solidFill>
                          <a:effectLst/>
                          <a:latin typeface="Arial" panose="020B0604020202020204" pitchFamily="34" charset="0"/>
                        </a:rPr>
                        <a:t>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344119">
                <a:tc gridSpan="3">
                  <a:txBody>
                    <a:bodyPr/>
                    <a:lstStyle/>
                    <a:p>
                      <a:pPr algn="ctr" fontAlgn="b"/>
                      <a:r>
                        <a:rPr lang="es-PE" sz="1800" b="0" i="0" u="none" strike="noStrike" dirty="0">
                          <a:solidFill>
                            <a:srgbClr val="000000"/>
                          </a:solidFill>
                          <a:effectLst/>
                          <a:latin typeface="Arial" panose="020B0604020202020204" pitchFamily="34" charset="0"/>
                        </a:rPr>
                        <a:t>COSTO ANUAL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PE"/>
                    </a:p>
                  </a:txBody>
                  <a:tcPr/>
                </a:tc>
                <a:tc hMerge="1">
                  <a:txBody>
                    <a:bodyPr/>
                    <a:lstStyle/>
                    <a:p>
                      <a:endParaRPr lang="es-PE"/>
                    </a:p>
                  </a:txBody>
                  <a:tcPr/>
                </a:tc>
                <a:tc>
                  <a:txBody>
                    <a:bodyPr/>
                    <a:lstStyle/>
                    <a:p>
                      <a:pPr algn="r" fontAlgn="b"/>
                      <a:r>
                        <a:rPr lang="es-PE" sz="1800" b="0" i="0" u="none" strike="noStrike" dirty="0">
                          <a:solidFill>
                            <a:schemeClr val="accent5">
                              <a:lumMod val="50000"/>
                            </a:schemeClr>
                          </a:solidFill>
                          <a:effectLst/>
                          <a:latin typeface="Arial" panose="020B0604020202020204" pitchFamily="34" charset="0"/>
                        </a:rPr>
                        <a:t>6,852,726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s-PE" sz="1800" b="0" i="0" u="none" strike="noStrike" dirty="0">
                          <a:solidFill>
                            <a:schemeClr val="accent5">
                              <a:lumMod val="50000"/>
                            </a:schemeClr>
                          </a:solidFill>
                          <a:effectLst/>
                          <a:latin typeface="Arial" panose="020B0604020202020204" pitchFamily="34" charset="0"/>
                        </a:rPr>
                        <a:t>7,287,142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344119">
                <a:tc gridSpan="4">
                  <a:txBody>
                    <a:bodyPr/>
                    <a:lstStyle/>
                    <a:p>
                      <a:pPr algn="ctr" fontAlgn="b"/>
                      <a:r>
                        <a:rPr lang="es-PE" sz="1800" b="0" i="0" u="none" strike="noStrike" dirty="0">
                          <a:solidFill>
                            <a:srgbClr val="000000"/>
                          </a:solidFill>
                          <a:effectLst/>
                          <a:latin typeface="Arial" panose="020B0604020202020204" pitchFamily="34" charset="0"/>
                        </a:rPr>
                        <a:t>BENEFICIO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s-PE"/>
                    </a:p>
                  </a:txBody>
                  <a:tcPr/>
                </a:tc>
                <a:tc hMerge="1">
                  <a:txBody>
                    <a:bodyPr/>
                    <a:lstStyle/>
                    <a:p>
                      <a:endParaRPr lang="es-PE"/>
                    </a:p>
                  </a:txBody>
                  <a:tcPr/>
                </a:tc>
                <a:tc hMerge="1">
                  <a:txBody>
                    <a:bodyPr/>
                    <a:lstStyle/>
                    <a:p>
                      <a:endParaRPr lang="es-PE"/>
                    </a:p>
                  </a:txBody>
                  <a:tcPr/>
                </a:tc>
                <a:tc>
                  <a:txBody>
                    <a:bodyPr/>
                    <a:lstStyle/>
                    <a:p>
                      <a:pPr algn="r" fontAlgn="b"/>
                      <a:r>
                        <a:rPr lang="es-PE" sz="1800" b="1" i="0" u="none" strike="noStrike" dirty="0">
                          <a:solidFill>
                            <a:schemeClr val="accent5">
                              <a:lumMod val="50000"/>
                            </a:schemeClr>
                          </a:solidFill>
                          <a:effectLst/>
                          <a:latin typeface="Arial" panose="020B0604020202020204" pitchFamily="34" charset="0"/>
                        </a:rPr>
                        <a:t>434,417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753349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20186" y="878724"/>
            <a:ext cx="8229600" cy="7999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altLang="es-PE" sz="2400" b="1" dirty="0" smtClean="0">
                <a:solidFill>
                  <a:srgbClr val="002060"/>
                </a:solidFill>
                <a:latin typeface="Arial" panose="020B0604020202020204" pitchFamily="34" charset="0"/>
                <a:cs typeface="Arial" panose="020B0604020202020204" pitchFamily="34" charset="0"/>
              </a:rPr>
              <a:t>DATOS COMPARACIÓN DE INDICADORES DE UTILIZACIÓN DE ALGUNAS EMPRESAS MINERAS</a:t>
            </a: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260" y="1556530"/>
            <a:ext cx="6407767" cy="462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23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93826" y="1037228"/>
            <a:ext cx="2648482" cy="461665"/>
          </a:xfrm>
          <a:prstGeom prst="rect">
            <a:avLst/>
          </a:prstGeom>
          <a:noFill/>
        </p:spPr>
        <p:txBody>
          <a:bodyPr wrap="none" rtlCol="0">
            <a:spAutoFit/>
          </a:bodyPr>
          <a:lstStyle/>
          <a:p>
            <a:r>
              <a:rPr lang="es-PE" sz="2400" b="1" dirty="0" smtClean="0">
                <a:latin typeface="Arial" panose="020B0604020202020204" pitchFamily="34" charset="0"/>
                <a:cs typeface="Arial" panose="020B0604020202020204" pitchFamily="34" charset="0"/>
              </a:rPr>
              <a:t>CONCLUSIONES</a:t>
            </a:r>
            <a:endParaRPr lang="es-PE" sz="2400" b="1" dirty="0">
              <a:latin typeface="Arial" panose="020B0604020202020204" pitchFamily="34" charset="0"/>
              <a:cs typeface="Arial" panose="020B0604020202020204" pitchFamily="34" charset="0"/>
            </a:endParaRPr>
          </a:p>
        </p:txBody>
      </p:sp>
      <p:sp>
        <p:nvSpPr>
          <p:cNvPr id="3" name="Rectángulo 2"/>
          <p:cNvSpPr/>
          <p:nvPr/>
        </p:nvSpPr>
        <p:spPr>
          <a:xfrm>
            <a:off x="300251" y="1662667"/>
            <a:ext cx="8338782" cy="4752070"/>
          </a:xfrm>
          <a:prstGeom prst="rect">
            <a:avLst/>
          </a:prstGeom>
        </p:spPr>
        <p:txBody>
          <a:bodyPr wrap="square">
            <a:spAutoFit/>
          </a:bodyPr>
          <a:lstStyle/>
          <a:p>
            <a:pPr algn="just">
              <a:lnSpc>
                <a:spcPct val="150000"/>
              </a:lnSpc>
              <a:spcAft>
                <a:spcPts val="800"/>
              </a:spcAft>
            </a:pPr>
            <a:r>
              <a:rPr lang="es-PE" sz="2000" dirty="0">
                <a:latin typeface="Arial" panose="020B0604020202020204" pitchFamily="34" charset="0"/>
                <a:ea typeface="Calibri" panose="020F0502020204030204" pitchFamily="34" charset="0"/>
                <a:cs typeface="Arial" panose="020B0604020202020204" pitchFamily="34" charset="0"/>
              </a:rPr>
              <a:t>El método </a:t>
            </a:r>
            <a:r>
              <a:rPr lang="es-PE" sz="2000" dirty="0" smtClean="0">
                <a:latin typeface="Arial" panose="020B0604020202020204" pitchFamily="34" charset="0"/>
                <a:ea typeface="Calibri" panose="020F0502020204030204" pitchFamily="34" charset="0"/>
                <a:cs typeface="Arial" panose="020B0604020202020204" pitchFamily="34" charset="0"/>
              </a:rPr>
              <a:t>propuesto, </a:t>
            </a:r>
            <a:r>
              <a:rPr lang="es-PE" sz="2000" b="1" dirty="0" smtClean="0">
                <a:latin typeface="Arial" panose="020B0604020202020204" pitchFamily="34" charset="0"/>
                <a:ea typeface="Calibri" panose="020F0502020204030204" pitchFamily="34" charset="0"/>
                <a:cs typeface="Arial" panose="020B0604020202020204" pitchFamily="34" charset="0"/>
              </a:rPr>
              <a:t>permite </a:t>
            </a:r>
            <a:r>
              <a:rPr lang="es-PE" sz="2000" b="1" dirty="0">
                <a:latin typeface="Arial" panose="020B0604020202020204" pitchFamily="34" charset="0"/>
                <a:ea typeface="Calibri" panose="020F0502020204030204" pitchFamily="34" charset="0"/>
                <a:cs typeface="Arial" panose="020B0604020202020204" pitchFamily="34" charset="0"/>
              </a:rPr>
              <a:t>simular los indicadores de utilización de tiempos</a:t>
            </a:r>
            <a:r>
              <a:rPr lang="es-PE" sz="2000" dirty="0">
                <a:latin typeface="Arial" panose="020B0604020202020204" pitchFamily="34" charset="0"/>
                <a:ea typeface="Calibri" panose="020F0502020204030204" pitchFamily="34" charset="0"/>
                <a:cs typeface="Arial" panose="020B0604020202020204" pitchFamily="34" charset="0"/>
              </a:rPr>
              <a:t> de los equipos </a:t>
            </a:r>
            <a:r>
              <a:rPr lang="es-PE" sz="2000" dirty="0" smtClean="0">
                <a:latin typeface="Arial" panose="020B0604020202020204" pitchFamily="34" charset="0"/>
                <a:ea typeface="Calibri" panose="020F0502020204030204" pitchFamily="34" charset="0"/>
                <a:cs typeface="Arial" panose="020B0604020202020204" pitchFamily="34" charset="0"/>
              </a:rPr>
              <a:t>mineros, </a:t>
            </a:r>
            <a:r>
              <a:rPr lang="es-PE" sz="2000" dirty="0">
                <a:latin typeface="Arial" panose="020B0604020202020204" pitchFamily="34" charset="0"/>
                <a:ea typeface="Calibri" panose="020F0502020204030204" pitchFamily="34" charset="0"/>
                <a:cs typeface="Arial" panose="020B0604020202020204" pitchFamily="34" charset="0"/>
              </a:rPr>
              <a:t>durante la determinación de la capacidad </a:t>
            </a:r>
            <a:r>
              <a:rPr lang="es-PE" sz="2000" dirty="0" smtClean="0">
                <a:latin typeface="Arial" panose="020B0604020202020204" pitchFamily="34" charset="0"/>
                <a:ea typeface="Calibri" panose="020F0502020204030204" pitchFamily="34" charset="0"/>
                <a:cs typeface="Arial" panose="020B0604020202020204" pitchFamily="34" charset="0"/>
              </a:rPr>
              <a:t>productiva de los equipos, </a:t>
            </a:r>
            <a:r>
              <a:rPr lang="es-PE" sz="2000" b="1" dirty="0" smtClean="0">
                <a:latin typeface="Arial" panose="020B0604020202020204" pitchFamily="34" charset="0"/>
                <a:ea typeface="Calibri" panose="020F0502020204030204" pitchFamily="34" charset="0"/>
                <a:cs typeface="Arial" panose="020B0604020202020204" pitchFamily="34" charset="0"/>
              </a:rPr>
              <a:t>en base a los </a:t>
            </a:r>
            <a:r>
              <a:rPr lang="es-PE" sz="2000" b="1" dirty="0">
                <a:latin typeface="Arial" panose="020B0604020202020204" pitchFamily="34" charset="0"/>
                <a:ea typeface="Calibri" panose="020F0502020204030204" pitchFamily="34" charset="0"/>
                <a:cs typeface="Arial" panose="020B0604020202020204" pitchFamily="34" charset="0"/>
              </a:rPr>
              <a:t>estándares de tiempos </a:t>
            </a:r>
            <a:r>
              <a:rPr lang="es-PE" sz="2000" dirty="0">
                <a:latin typeface="Arial" panose="020B0604020202020204" pitchFamily="34" charset="0"/>
                <a:ea typeface="Calibri" panose="020F0502020204030204" pitchFamily="34" charset="0"/>
                <a:cs typeface="Arial" panose="020B0604020202020204" pitchFamily="34" charset="0"/>
              </a:rPr>
              <a:t>de las diferentes actividades </a:t>
            </a:r>
            <a:r>
              <a:rPr lang="es-PE" sz="2000" b="1" dirty="0" smtClean="0">
                <a:latin typeface="Arial" panose="020B0604020202020204" pitchFamily="34" charset="0"/>
                <a:ea typeface="Calibri" panose="020F0502020204030204" pitchFamily="34" charset="0"/>
                <a:cs typeface="Arial" panose="020B0604020202020204" pitchFamily="34" charset="0"/>
              </a:rPr>
              <a:t>obtenidas del control operativo</a:t>
            </a:r>
            <a:r>
              <a:rPr lang="es-PE" sz="2000" dirty="0" smtClean="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s-PE" sz="2000" b="1" smtClean="0">
                <a:latin typeface="Arial" panose="020B0604020202020204" pitchFamily="34" charset="0"/>
                <a:ea typeface="Calibri" panose="020F0502020204030204" pitchFamily="34" charset="0"/>
                <a:cs typeface="Arial" panose="020B0604020202020204" pitchFamily="34" charset="0"/>
              </a:rPr>
              <a:t>Es </a:t>
            </a:r>
            <a:r>
              <a:rPr lang="es-PE" sz="2000" b="1" dirty="0">
                <a:latin typeface="Arial" panose="020B0604020202020204" pitchFamily="34" charset="0"/>
                <a:ea typeface="Calibri" panose="020F0502020204030204" pitchFamily="34" charset="0"/>
                <a:cs typeface="Arial" panose="020B0604020202020204" pitchFamily="34" charset="0"/>
              </a:rPr>
              <a:t>posible simular los indicadores de utilización de </a:t>
            </a:r>
            <a:r>
              <a:rPr lang="es-PE" sz="2000" b="1" dirty="0" smtClean="0">
                <a:latin typeface="Arial" panose="020B0604020202020204" pitchFamily="34" charset="0"/>
                <a:ea typeface="Calibri" panose="020F0502020204030204" pitchFamily="34" charset="0"/>
                <a:cs typeface="Arial" panose="020B0604020202020204" pitchFamily="34" charset="0"/>
              </a:rPr>
              <a:t>tiempo</a:t>
            </a:r>
            <a:r>
              <a:rPr lang="es-PE" sz="2000" dirty="0" smtClean="0">
                <a:latin typeface="Arial" panose="020B0604020202020204" pitchFamily="34" charset="0"/>
                <a:ea typeface="Calibri" panose="020F0502020204030204" pitchFamily="34" charset="0"/>
                <a:cs typeface="Arial" panose="020B0604020202020204" pitchFamily="34" charset="0"/>
              </a:rPr>
              <a:t>, </a:t>
            </a:r>
            <a:r>
              <a:rPr lang="es-PE" sz="2000" b="1" dirty="0">
                <a:latin typeface="Arial" panose="020B0604020202020204" pitchFamily="34" charset="0"/>
                <a:ea typeface="Calibri" panose="020F0502020204030204" pitchFamily="34" charset="0"/>
                <a:cs typeface="Arial" panose="020B0604020202020204" pitchFamily="34" charset="0"/>
              </a:rPr>
              <a:t>con datos </a:t>
            </a:r>
            <a:r>
              <a:rPr lang="es-PE" sz="2000" b="1" dirty="0" smtClean="0">
                <a:latin typeface="Arial" panose="020B0604020202020204" pitchFamily="34" charset="0"/>
                <a:ea typeface="Calibri" panose="020F0502020204030204" pitchFamily="34" charset="0"/>
                <a:cs typeface="Arial" panose="020B0604020202020204" pitchFamily="34" charset="0"/>
              </a:rPr>
              <a:t>proyectados</a:t>
            </a:r>
            <a:r>
              <a:rPr lang="es-PE" sz="2000" dirty="0" smtClean="0">
                <a:latin typeface="Arial" panose="020B0604020202020204" pitchFamily="34" charset="0"/>
                <a:ea typeface="Calibri" panose="020F0502020204030204" pitchFamily="34" charset="0"/>
                <a:cs typeface="Arial" panose="020B0604020202020204" pitchFamily="34" charset="0"/>
              </a:rPr>
              <a:t> del tiempo </a:t>
            </a:r>
            <a:r>
              <a:rPr lang="es-PE" sz="2000" dirty="0">
                <a:latin typeface="Arial" panose="020B0604020202020204" pitchFamily="34" charset="0"/>
                <a:ea typeface="Calibri" panose="020F0502020204030204" pitchFamily="34" charset="0"/>
                <a:cs typeface="Arial" panose="020B0604020202020204" pitchFamily="34" charset="0"/>
              </a:rPr>
              <a:t>de </a:t>
            </a:r>
            <a:r>
              <a:rPr lang="es-PE" sz="2000" dirty="0" smtClean="0">
                <a:latin typeface="Arial" panose="020B0604020202020204" pitchFamily="34" charset="0"/>
                <a:ea typeface="Calibri" panose="020F0502020204030204" pitchFamily="34" charset="0"/>
                <a:cs typeface="Arial" panose="020B0604020202020204" pitchFamily="34" charset="0"/>
              </a:rPr>
              <a:t>duración de cada </a:t>
            </a:r>
            <a:r>
              <a:rPr lang="es-PE" sz="2000" dirty="0">
                <a:latin typeface="Arial" panose="020B0604020202020204" pitchFamily="34" charset="0"/>
                <a:ea typeface="Calibri" panose="020F0502020204030204" pitchFamily="34" charset="0"/>
                <a:cs typeface="Arial" panose="020B0604020202020204" pitchFamily="34" charset="0"/>
              </a:rPr>
              <a:t>una de las </a:t>
            </a:r>
            <a:r>
              <a:rPr lang="es-PE" sz="2000" dirty="0" smtClean="0">
                <a:latin typeface="Arial" panose="020B0604020202020204" pitchFamily="34" charset="0"/>
                <a:ea typeface="Calibri" panose="020F0502020204030204" pitchFamily="34" charset="0"/>
                <a:cs typeface="Arial" panose="020B0604020202020204" pitchFamily="34" charset="0"/>
              </a:rPr>
              <a:t>actividades programadas.</a:t>
            </a:r>
            <a:r>
              <a:rPr lang="es-PE" sz="2000" dirty="0">
                <a:latin typeface="Arial" panose="020B0604020202020204" pitchFamily="34" charset="0"/>
                <a:ea typeface="Calibri" panose="020F0502020204030204" pitchFamily="34" charset="0"/>
                <a:cs typeface="Times New Roman" panose="02020603050405020304" pitchFamily="18" charset="0"/>
              </a:rPr>
              <a:t> </a:t>
            </a:r>
            <a:endParaRPr lang="es-PE" sz="20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PE" sz="2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PE" sz="2000"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3754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2955" y="1105601"/>
            <a:ext cx="8557146" cy="4452501"/>
          </a:xfrm>
          <a:prstGeom prst="rect">
            <a:avLst/>
          </a:prstGeom>
        </p:spPr>
        <p:txBody>
          <a:bodyPr wrap="square">
            <a:spAutoFit/>
          </a:bodyPr>
          <a:lstStyle/>
          <a:p>
            <a:pPr algn="just">
              <a:lnSpc>
                <a:spcPct val="150000"/>
              </a:lnSpc>
              <a:spcAft>
                <a:spcPts val="800"/>
              </a:spcAft>
            </a:pPr>
            <a:r>
              <a:rPr lang="es-PE" sz="2000" dirty="0">
                <a:latin typeface="Arial" panose="020B0604020202020204" pitchFamily="34" charset="0"/>
                <a:ea typeface="Calibri" panose="020F0502020204030204" pitchFamily="34" charset="0"/>
                <a:cs typeface="Times New Roman" panose="02020603050405020304" pitchFamily="18" charset="0"/>
              </a:rPr>
              <a:t>El método de clasificación y control del tiempo propuesto </a:t>
            </a:r>
            <a:r>
              <a:rPr lang="es-PE" sz="2000" b="1" dirty="0">
                <a:latin typeface="Arial" panose="020B0604020202020204" pitchFamily="34" charset="0"/>
                <a:ea typeface="Calibri" panose="020F0502020204030204" pitchFamily="34" charset="0"/>
                <a:cs typeface="Times New Roman" panose="02020603050405020304" pitchFamily="18" charset="0"/>
              </a:rPr>
              <a:t>es una herramienta que sirve para </a:t>
            </a:r>
            <a:r>
              <a:rPr lang="es-PE" sz="2000" b="1" dirty="0" smtClean="0">
                <a:latin typeface="Arial" panose="020B0604020202020204" pitchFamily="34" charset="0"/>
                <a:ea typeface="Calibri" panose="020F0502020204030204" pitchFamily="34" charset="0"/>
                <a:cs typeface="Times New Roman" panose="02020603050405020304" pitchFamily="18" charset="0"/>
              </a:rPr>
              <a:t>evaluar </a:t>
            </a:r>
            <a:r>
              <a:rPr lang="es-PE" sz="2000" b="1" dirty="0">
                <a:latin typeface="Arial" panose="020B0604020202020204" pitchFamily="34" charset="0"/>
                <a:ea typeface="Calibri" panose="020F0502020204030204" pitchFamily="34" charset="0"/>
                <a:cs typeface="Times New Roman" panose="02020603050405020304" pitchFamily="18" charset="0"/>
              </a:rPr>
              <a:t>los resultados de los indicadores claves de eficiencia y rendimiento </a:t>
            </a:r>
            <a:r>
              <a:rPr lang="es-PE" sz="2000" dirty="0">
                <a:latin typeface="Arial" panose="020B0604020202020204" pitchFamily="34" charset="0"/>
                <a:ea typeface="Calibri" panose="020F0502020204030204" pitchFamily="34" charset="0"/>
                <a:cs typeface="Times New Roman" panose="02020603050405020304" pitchFamily="18" charset="0"/>
              </a:rPr>
              <a:t>tanto de equipos individuales como en la evaluación de flotas de </a:t>
            </a:r>
            <a:r>
              <a:rPr lang="es-PE" sz="2000" dirty="0" smtClean="0">
                <a:latin typeface="Arial" panose="020B0604020202020204" pitchFamily="34" charset="0"/>
                <a:ea typeface="Calibri" panose="020F0502020204030204" pitchFamily="34" charset="0"/>
                <a:cs typeface="Times New Roman" panose="02020603050405020304" pitchFamily="18" charset="0"/>
              </a:rPr>
              <a:t>los diferentes </a:t>
            </a:r>
            <a:r>
              <a:rPr lang="es-PE" sz="2000" dirty="0">
                <a:latin typeface="Arial" panose="020B0604020202020204" pitchFamily="34" charset="0"/>
                <a:ea typeface="Calibri" panose="020F0502020204030204" pitchFamily="34" charset="0"/>
                <a:cs typeface="Times New Roman" panose="02020603050405020304" pitchFamily="18" charset="0"/>
              </a:rPr>
              <a:t>tipos de equipos. </a:t>
            </a:r>
            <a:endParaRPr lang="es-PE" sz="2000"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s-PE"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PE" sz="2000" b="1" dirty="0" smtClean="0">
                <a:latin typeface="Arial" panose="020B0604020202020204" pitchFamily="34" charset="0"/>
                <a:ea typeface="Calibri" panose="020F0502020204030204" pitchFamily="34" charset="0"/>
                <a:cs typeface="Times New Roman" panose="02020603050405020304" pitchFamily="18" charset="0"/>
              </a:rPr>
              <a:t>Los </a:t>
            </a:r>
            <a:r>
              <a:rPr lang="es-PE" sz="2000" b="1" dirty="0">
                <a:latin typeface="Arial" panose="020B0604020202020204" pitchFamily="34" charset="0"/>
                <a:ea typeface="Calibri" panose="020F0502020204030204" pitchFamily="34" charset="0"/>
                <a:cs typeface="Times New Roman" panose="02020603050405020304" pitchFamily="18" charset="0"/>
              </a:rPr>
              <a:t>indicadores </a:t>
            </a:r>
            <a:r>
              <a:rPr lang="es-PE" sz="2000" dirty="0">
                <a:latin typeface="Arial" panose="020B0604020202020204" pitchFamily="34" charset="0"/>
                <a:ea typeface="Calibri" panose="020F0502020204030204" pitchFamily="34" charset="0"/>
                <a:cs typeface="Times New Roman" panose="02020603050405020304" pitchFamily="18" charset="0"/>
              </a:rPr>
              <a:t>o factores </a:t>
            </a:r>
            <a:r>
              <a:rPr lang="es-PE" sz="2000" b="1" dirty="0">
                <a:latin typeface="Arial" panose="020B0604020202020204" pitchFamily="34" charset="0"/>
                <a:ea typeface="Calibri" panose="020F0502020204030204" pitchFamily="34" charset="0"/>
                <a:cs typeface="Times New Roman" panose="02020603050405020304" pitchFamily="18" charset="0"/>
              </a:rPr>
              <a:t>de eficiencia</a:t>
            </a:r>
            <a:r>
              <a:rPr lang="es-PE" sz="2000" dirty="0">
                <a:latin typeface="Arial" panose="020B0604020202020204" pitchFamily="34" charset="0"/>
                <a:ea typeface="Calibri" panose="020F0502020204030204" pitchFamily="34" charset="0"/>
                <a:cs typeface="Times New Roman" panose="02020603050405020304" pitchFamily="18" charset="0"/>
              </a:rPr>
              <a:t>, determinados en las diferentes fases de distribución del tiempo total, </a:t>
            </a:r>
            <a:r>
              <a:rPr lang="es-PE" sz="2000" b="1" dirty="0">
                <a:latin typeface="Arial" panose="020B0604020202020204" pitchFamily="34" charset="0"/>
                <a:ea typeface="Calibri" panose="020F0502020204030204" pitchFamily="34" charset="0"/>
                <a:cs typeface="Times New Roman" panose="02020603050405020304" pitchFamily="18" charset="0"/>
              </a:rPr>
              <a:t>sirven para evaluar la gestión del tiempo de trabajo en los diferentes niveles de gestión</a:t>
            </a:r>
            <a:r>
              <a:rPr lang="es-PE" sz="2000" dirty="0">
                <a:latin typeface="Arial" panose="020B0604020202020204" pitchFamily="34" charset="0"/>
                <a:ea typeface="Calibri" panose="020F0502020204030204" pitchFamily="34" charset="0"/>
                <a:cs typeface="Times New Roman" panose="02020603050405020304" pitchFamily="18" charset="0"/>
              </a:rPr>
              <a:t> del aparato productivo de una determinada empresa</a:t>
            </a:r>
            <a:r>
              <a:rPr lang="es-PE" sz="2000" dirty="0" smtClean="0">
                <a:latin typeface="Arial" panose="020B0604020202020204" pitchFamily="34" charset="0"/>
                <a:ea typeface="Calibri" panose="020F0502020204030204" pitchFamily="34" charset="0"/>
                <a:cs typeface="Times New Roman" panose="02020603050405020304" pitchFamily="18" charset="0"/>
              </a:rPr>
              <a:t>.</a:t>
            </a:r>
            <a:endParaRPr lang="es-PE"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4530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6853" y="2493744"/>
            <a:ext cx="8052179" cy="1889300"/>
          </a:xfrm>
          <a:prstGeom prst="rect">
            <a:avLst/>
          </a:prstGeom>
        </p:spPr>
        <p:txBody>
          <a:bodyPr wrap="square">
            <a:spAutoFit/>
          </a:bodyPr>
          <a:lstStyle/>
          <a:p>
            <a:pPr algn="just">
              <a:lnSpc>
                <a:spcPct val="150000"/>
              </a:lnSpc>
              <a:spcAft>
                <a:spcPts val="800"/>
              </a:spcAft>
            </a:pPr>
            <a:r>
              <a:rPr lang="es-PE" sz="2000" b="1" dirty="0">
                <a:latin typeface="Arial" panose="020B0604020202020204" pitchFamily="34" charset="0"/>
                <a:ea typeface="Calibri" panose="020F0502020204030204" pitchFamily="34" charset="0"/>
                <a:cs typeface="Times New Roman" panose="02020603050405020304" pitchFamily="18" charset="0"/>
              </a:rPr>
              <a:t>La implementación del sistema de utilización del tiempo </a:t>
            </a:r>
            <a:r>
              <a:rPr lang="es-PE" sz="2000" dirty="0">
                <a:latin typeface="Arial" panose="020B0604020202020204" pitchFamily="34" charset="0"/>
                <a:ea typeface="Calibri" panose="020F0502020204030204" pitchFamily="34" charset="0"/>
                <a:cs typeface="Times New Roman" panose="02020603050405020304" pitchFamily="18" charset="0"/>
              </a:rPr>
              <a:t>en el proceso productivo </a:t>
            </a:r>
            <a:r>
              <a:rPr lang="es-PE" sz="2000" b="1" dirty="0">
                <a:latin typeface="Arial" panose="020B0604020202020204" pitchFamily="34" charset="0"/>
                <a:ea typeface="Calibri" panose="020F0502020204030204" pitchFamily="34" charset="0"/>
                <a:cs typeface="Times New Roman" panose="02020603050405020304" pitchFamily="18" charset="0"/>
              </a:rPr>
              <a:t>serviría de referencia comparativa en la gestión del tiempo de trabajo de las diferentes empresas del sector.</a:t>
            </a:r>
            <a:endParaRPr lang="es-PE"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9406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28" y="2058693"/>
            <a:ext cx="1507028" cy="1849884"/>
          </a:xfrm>
          <a:prstGeom prst="ellipse">
            <a:avLst/>
          </a:prstGeom>
          <a:ln>
            <a:noFill/>
          </a:ln>
          <a:effectLst>
            <a:softEdge rad="112500"/>
          </a:effectLst>
        </p:spPr>
      </p:pic>
      <p:sp>
        <p:nvSpPr>
          <p:cNvPr id="8" name="CuadroTexto 7"/>
          <p:cNvSpPr txBox="1"/>
          <p:nvPr/>
        </p:nvSpPr>
        <p:spPr>
          <a:xfrm>
            <a:off x="2099456" y="2568136"/>
            <a:ext cx="1979732" cy="830997"/>
          </a:xfrm>
          <a:prstGeom prst="rect">
            <a:avLst/>
          </a:prstGeom>
          <a:noFill/>
        </p:spPr>
        <p:txBody>
          <a:bodyPr wrap="square" rtlCol="0">
            <a:spAutoFit/>
          </a:bodyPr>
          <a:lstStyle/>
          <a:p>
            <a:pPr algn="ctr"/>
            <a:r>
              <a:rPr lang="es-PE" sz="1600" dirty="0" smtClean="0"/>
              <a:t>Facultad de Geología , Geofísica y Minas</a:t>
            </a:r>
          </a:p>
          <a:p>
            <a:pPr algn="ctr"/>
            <a:r>
              <a:rPr lang="es-PE" sz="1600" b="1" dirty="0" smtClean="0"/>
              <a:t>UNSA</a:t>
            </a:r>
            <a:endParaRPr lang="es-PE" sz="1100" dirty="0" smtClean="0"/>
          </a:p>
        </p:txBody>
      </p:sp>
      <p:sp>
        <p:nvSpPr>
          <p:cNvPr id="10" name="Rectángulo 9"/>
          <p:cNvSpPr/>
          <p:nvPr/>
        </p:nvSpPr>
        <p:spPr>
          <a:xfrm>
            <a:off x="5634705" y="1445706"/>
            <a:ext cx="1827778" cy="2503211"/>
          </a:xfrm>
          <a:prstGeom prst="rect">
            <a:avLst/>
          </a:prstGeom>
          <a:blipFill rotWithShape="1">
            <a:blip r:embed="rId3"/>
            <a:stretch>
              <a:fillRect/>
            </a:stretch>
          </a:blip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sp>
      <p:sp>
        <p:nvSpPr>
          <p:cNvPr id="11" name="CuadroTexto 10"/>
          <p:cNvSpPr txBox="1"/>
          <p:nvPr/>
        </p:nvSpPr>
        <p:spPr>
          <a:xfrm>
            <a:off x="5223667" y="4514132"/>
            <a:ext cx="2649849" cy="1569660"/>
          </a:xfrm>
          <a:prstGeom prst="rect">
            <a:avLst/>
          </a:prstGeom>
          <a:noFill/>
        </p:spPr>
        <p:txBody>
          <a:bodyPr wrap="square" rtlCol="0">
            <a:spAutoFit/>
          </a:bodyPr>
          <a:lstStyle/>
          <a:p>
            <a:pPr algn="ctr"/>
            <a:r>
              <a:rPr lang="es-PE" sz="1600" dirty="0" smtClean="0"/>
              <a:t>Ingeniero de Minas</a:t>
            </a:r>
          </a:p>
          <a:p>
            <a:pPr algn="ctr"/>
            <a:r>
              <a:rPr lang="es-PE" sz="1600" dirty="0" err="1" smtClean="0"/>
              <a:t>MSc</a:t>
            </a:r>
            <a:r>
              <a:rPr lang="es-PE" sz="1600" dirty="0" smtClean="0"/>
              <a:t> </a:t>
            </a:r>
            <a:r>
              <a:rPr lang="es-PE" sz="1600" dirty="0"/>
              <a:t>en Ciencias </a:t>
            </a:r>
            <a:r>
              <a:rPr lang="es-PE" sz="1600" dirty="0" smtClean="0"/>
              <a:t>Técnicas</a:t>
            </a:r>
            <a:endParaRPr lang="es-PE" sz="1600" dirty="0"/>
          </a:p>
          <a:p>
            <a:pPr algn="ctr"/>
            <a:r>
              <a:rPr lang="es-PE" sz="1600" dirty="0" smtClean="0"/>
              <a:t>Gerente General </a:t>
            </a:r>
            <a:endParaRPr lang="es-PE" sz="1600" dirty="0"/>
          </a:p>
          <a:p>
            <a:pPr algn="ctr"/>
            <a:r>
              <a:rPr lang="es-PE" sz="1600" dirty="0" smtClean="0"/>
              <a:t>NR Ingenieros S.A.C.</a:t>
            </a:r>
            <a:endParaRPr lang="es-PE" sz="1600" dirty="0"/>
          </a:p>
          <a:p>
            <a:pPr algn="ctr"/>
            <a:r>
              <a:rPr lang="es-PE" sz="1600" dirty="0" smtClean="0"/>
              <a:t>neilramirez@Outlook.com</a:t>
            </a:r>
            <a:endParaRPr lang="es-PE" sz="1600" dirty="0"/>
          </a:p>
          <a:p>
            <a:pPr algn="ctr"/>
            <a:r>
              <a:rPr lang="es-PE" sz="1600" dirty="0"/>
              <a:t>+</a:t>
            </a:r>
            <a:r>
              <a:rPr lang="es-PE" sz="1600" dirty="0" smtClean="0"/>
              <a:t>51-1997653848</a:t>
            </a:r>
            <a:endParaRPr lang="es-PE" sz="1600" dirty="0"/>
          </a:p>
        </p:txBody>
      </p:sp>
      <p:grpSp>
        <p:nvGrpSpPr>
          <p:cNvPr id="12" name="Grupo 11"/>
          <p:cNvGrpSpPr/>
          <p:nvPr/>
        </p:nvGrpSpPr>
        <p:grpSpPr>
          <a:xfrm>
            <a:off x="5744831" y="3955913"/>
            <a:ext cx="1607523" cy="365714"/>
            <a:chOff x="6573382" y="2356941"/>
            <a:chExt cx="1607523" cy="365714"/>
          </a:xfrm>
        </p:grpSpPr>
        <p:sp>
          <p:nvSpPr>
            <p:cNvPr id="13" name="Rectángulo 12"/>
            <p:cNvSpPr/>
            <p:nvPr/>
          </p:nvSpPr>
          <p:spPr>
            <a:xfrm>
              <a:off x="6573382" y="2356941"/>
              <a:ext cx="1607523" cy="365714"/>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4" name="Rectángulo 13"/>
            <p:cNvSpPr/>
            <p:nvPr/>
          </p:nvSpPr>
          <p:spPr>
            <a:xfrm>
              <a:off x="6573382" y="2356941"/>
              <a:ext cx="1607523" cy="3657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28575" rIns="28575" bIns="28575" numCol="1" spcCol="1270" anchor="ctr" anchorCtr="0">
              <a:noAutofit/>
            </a:bodyPr>
            <a:lstStyle/>
            <a:p>
              <a:pPr lvl="0" algn="ctr" defTabSz="644525">
                <a:lnSpc>
                  <a:spcPct val="90000"/>
                </a:lnSpc>
                <a:spcBef>
                  <a:spcPct val="0"/>
                </a:spcBef>
                <a:spcAft>
                  <a:spcPct val="5000"/>
                </a:spcAft>
              </a:pPr>
              <a:r>
                <a:rPr lang="es-PE" sz="1450" b="1" kern="1200" dirty="0" smtClean="0"/>
                <a:t>Neil Ramírez Valerio</a:t>
              </a:r>
              <a:endParaRPr lang="es-PE" sz="1450" b="1" kern="1200" dirty="0"/>
            </a:p>
          </p:txBody>
        </p:sp>
      </p:grpSp>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26" y="4138770"/>
            <a:ext cx="4181475" cy="1428750"/>
          </a:xfrm>
          <a:prstGeom prst="rect">
            <a:avLst/>
          </a:prstGeom>
        </p:spPr>
      </p:pic>
    </p:spTree>
    <p:extLst>
      <p:ext uri="{BB962C8B-B14F-4D97-AF65-F5344CB8AC3E}">
        <p14:creationId xmlns:p14="http://schemas.microsoft.com/office/powerpoint/2010/main" val="753025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Título"/>
          <p:cNvSpPr>
            <a:spLocks noGrp="1"/>
          </p:cNvSpPr>
          <p:nvPr>
            <p:ph type="ctrTitle"/>
          </p:nvPr>
        </p:nvSpPr>
        <p:spPr/>
        <p:txBody>
          <a:bodyPr/>
          <a:lstStyle/>
          <a:p>
            <a:endParaRPr lang="es-PE" dirty="0"/>
          </a:p>
        </p:txBody>
      </p:sp>
      <p:sp>
        <p:nvSpPr>
          <p:cNvPr id="3" name="Marcador de contenido 2"/>
          <p:cNvSpPr>
            <a:spLocks noGrp="1"/>
          </p:cNvSpPr>
          <p:nvPr>
            <p:ph type="subTitle" idx="1"/>
          </p:nvPr>
        </p:nvSpPr>
        <p:spPr>
          <a:xfrm>
            <a:off x="1100818" y="4688827"/>
            <a:ext cx="6858000" cy="1655762"/>
          </a:xfrm>
        </p:spPr>
        <p:txBody>
          <a:bodyPr>
            <a:normAutofit/>
          </a:bodyPr>
          <a:lstStyle/>
          <a:p>
            <a:pPr marL="0" indent="0">
              <a:buNone/>
            </a:pPr>
            <a:r>
              <a:rPr lang="es-MX" sz="4000" dirty="0" smtClean="0"/>
              <a:t>GRACIAS</a:t>
            </a:r>
            <a:endParaRPr lang="en-US" sz="4000" dirty="0"/>
          </a:p>
        </p:txBody>
      </p:sp>
      <p:sp>
        <p:nvSpPr>
          <p:cNvPr id="6" name="Rectángulo 5"/>
          <p:cNvSpPr/>
          <p:nvPr/>
        </p:nvSpPr>
        <p:spPr>
          <a:xfrm>
            <a:off x="95250" y="114300"/>
            <a:ext cx="8953500" cy="6607174"/>
          </a:xfrm>
          <a:prstGeom prst="rect">
            <a:avLst/>
          </a:prstGeom>
          <a:no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p:cNvSpPr/>
          <p:nvPr/>
        </p:nvSpPr>
        <p:spPr>
          <a:xfrm>
            <a:off x="273140" y="168769"/>
            <a:ext cx="8600198" cy="1914070"/>
          </a:xfrm>
          <a:prstGeom prst="rect">
            <a:avLst/>
          </a:prstGeom>
          <a:solidFill>
            <a:srgbClr val="9A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9205"/>
          <a:stretch/>
        </p:blipFill>
        <p:spPr>
          <a:xfrm>
            <a:off x="1378424" y="566221"/>
            <a:ext cx="6302788" cy="1235142"/>
          </a:xfrm>
          <a:prstGeom prst="rect">
            <a:avLst/>
          </a:prstGeom>
        </p:spPr>
      </p:pic>
      <p:pic>
        <p:nvPicPr>
          <p:cNvPr id="9" name="Imagen 8"/>
          <p:cNvPicPr/>
          <p:nvPr/>
        </p:nvPicPr>
        <p:blipFill rotWithShape="1">
          <a:blip r:embed="rId4">
            <a:extLst>
              <a:ext uri="{28A0092B-C50C-407E-A947-70E740481C1C}">
                <a14:useLocalDpi xmlns:a14="http://schemas.microsoft.com/office/drawing/2010/main" val="0"/>
              </a:ext>
            </a:extLst>
          </a:blip>
          <a:srcRect l="-15094" r="-12381"/>
          <a:stretch/>
        </p:blipFill>
        <p:spPr bwMode="auto">
          <a:xfrm>
            <a:off x="176213" y="6010508"/>
            <a:ext cx="8791575" cy="615294"/>
          </a:xfrm>
          <a:prstGeom prst="rect">
            <a:avLst/>
          </a:prstGeom>
          <a:solidFill>
            <a:schemeClr val="bg1"/>
          </a:solidFill>
          <a:ln>
            <a:noFill/>
          </a:ln>
        </p:spPr>
      </p:pic>
      <p:sp>
        <p:nvSpPr>
          <p:cNvPr id="13" name="Rectángulo 11"/>
          <p:cNvSpPr/>
          <p:nvPr/>
        </p:nvSpPr>
        <p:spPr>
          <a:xfrm>
            <a:off x="419503" y="5516708"/>
            <a:ext cx="8307471" cy="707886"/>
          </a:xfrm>
          <a:prstGeom prst="rect">
            <a:avLst/>
          </a:prstGeom>
          <a:noFill/>
        </p:spPr>
        <p:txBody>
          <a:bodyPr wrap="square" lIns="91440" tIns="45720" rIns="91440" bIns="45720">
            <a:spAutoFit/>
          </a:bodyPr>
          <a:lstStyle/>
          <a:p>
            <a:pPr algn="ctr"/>
            <a:r>
              <a:rPr lang="es-PE" sz="2000" b="1" cap="none" spc="0" dirty="0" smtClean="0">
                <a:ln w="10160">
                  <a:solidFill>
                    <a:schemeClr val="tx1"/>
                  </a:solidFill>
                  <a:prstDash val="solid"/>
                </a:ln>
                <a:solidFill>
                  <a:srgbClr val="FFFFFF"/>
                </a:solidFill>
                <a:effectLst>
                  <a:outerShdw blurRad="38100" dist="22860" dir="5400000" algn="tl" rotWithShape="0">
                    <a:srgbClr val="000000">
                      <a:alpha val="30000"/>
                    </a:srgbClr>
                  </a:outerShdw>
                </a:effectLst>
                <a:latin typeface="Arial Rounded MT Bold" panose="020F0704030504030204" pitchFamily="34" charset="0"/>
              </a:rPr>
              <a:t>Arequipa – Perú</a:t>
            </a:r>
          </a:p>
          <a:p>
            <a:pPr algn="ctr"/>
            <a:r>
              <a:rPr lang="es-PE" sz="2000" b="1" dirty="0" smtClean="0">
                <a:ln w="10160">
                  <a:solidFill>
                    <a:schemeClr val="tx1"/>
                  </a:solidFill>
                  <a:prstDash val="solid"/>
                </a:ln>
                <a:solidFill>
                  <a:srgbClr val="FFFFFF"/>
                </a:solidFill>
                <a:effectLst>
                  <a:outerShdw blurRad="38100" dist="22860" dir="5400000" algn="tl" rotWithShape="0">
                    <a:srgbClr val="000000">
                      <a:alpha val="30000"/>
                    </a:srgbClr>
                  </a:outerShdw>
                </a:effectLst>
                <a:latin typeface="Arial Rounded MT Bold" panose="020F0704030504030204" pitchFamily="34" charset="0"/>
              </a:rPr>
              <a:t>2017</a:t>
            </a:r>
            <a:r>
              <a:rPr lang="es-PE" sz="2000" b="1" cap="none" spc="0" dirty="0" smtClean="0">
                <a:ln w="10160">
                  <a:solidFill>
                    <a:schemeClr val="tx1"/>
                  </a:solidFill>
                  <a:prstDash val="solid"/>
                </a:ln>
                <a:solidFill>
                  <a:srgbClr val="FFFFFF"/>
                </a:solidFill>
                <a:effectLst>
                  <a:outerShdw blurRad="38100" dist="22860" dir="5400000" algn="tl" rotWithShape="0">
                    <a:srgbClr val="000000">
                      <a:alpha val="30000"/>
                    </a:srgbClr>
                  </a:outerShdw>
                </a:effectLst>
                <a:latin typeface="Arial Rounded MT Bold" panose="020F0704030504030204" pitchFamily="34" charset="0"/>
              </a:rPr>
              <a:t> </a:t>
            </a:r>
            <a:endParaRPr lang="es-PE" sz="20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endParaRPr>
          </a:p>
        </p:txBody>
      </p:sp>
      <p:pic>
        <p:nvPicPr>
          <p:cNvPr id="18"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139" y="2082838"/>
            <a:ext cx="8600199" cy="1901569"/>
          </a:xfrm>
          <a:prstGeom prst="rect">
            <a:avLst/>
          </a:prstGeom>
        </p:spPr>
      </p:pic>
      <p:pic>
        <p:nvPicPr>
          <p:cNvPr id="10" name="Imagen 9"/>
          <p:cNvPicPr>
            <a:picLocks noChangeAspect="1"/>
          </p:cNvPicPr>
          <p:nvPr/>
        </p:nvPicPr>
        <p:blipFill rotWithShape="1">
          <a:blip r:embed="rId3" cstate="print">
            <a:extLst>
              <a:ext uri="{28A0092B-C50C-407E-A947-70E740481C1C}">
                <a14:useLocalDpi xmlns:a14="http://schemas.microsoft.com/office/drawing/2010/main" val="0"/>
              </a:ext>
            </a:extLst>
          </a:blip>
          <a:srcRect r="81747"/>
          <a:stretch/>
        </p:blipFill>
        <p:spPr>
          <a:xfrm>
            <a:off x="3890281" y="3374872"/>
            <a:ext cx="1279073" cy="1219070"/>
          </a:xfrm>
          <a:prstGeom prst="rect">
            <a:avLst/>
          </a:prstGeom>
        </p:spPr>
      </p:pic>
    </p:spTree>
    <p:extLst>
      <p:ext uri="{BB962C8B-B14F-4D97-AF65-F5344CB8AC3E}">
        <p14:creationId xmlns:p14="http://schemas.microsoft.com/office/powerpoint/2010/main" val="3634306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95818" y="2423594"/>
            <a:ext cx="7817476" cy="2631490"/>
          </a:xfrm>
          <a:prstGeom prst="rect">
            <a:avLst/>
          </a:prstGeom>
        </p:spPr>
        <p:txBody>
          <a:bodyPr wrap="square">
            <a:spAutoFit/>
          </a:bodyPr>
          <a:lstStyle/>
          <a:p>
            <a:pPr algn="just">
              <a:lnSpc>
                <a:spcPct val="150000"/>
              </a:lnSpc>
              <a:spcAft>
                <a:spcPts val="800"/>
              </a:spcAft>
            </a:pPr>
            <a:r>
              <a:rPr lang="es-PE" sz="2200" b="1" dirty="0" smtClean="0">
                <a:latin typeface="Arial" panose="020B0604020202020204" pitchFamily="34" charset="0"/>
                <a:ea typeface="Calibri" panose="020F0502020204030204" pitchFamily="34" charset="0"/>
                <a:cs typeface="Arial" panose="020B0604020202020204" pitchFamily="34" charset="0"/>
              </a:rPr>
              <a:t>Los </a:t>
            </a:r>
            <a:r>
              <a:rPr lang="es-PE" sz="2200" b="1" dirty="0">
                <a:latin typeface="Arial" panose="020B0604020202020204" pitchFamily="34" charset="0"/>
                <a:ea typeface="Calibri" panose="020F0502020204030204" pitchFamily="34" charset="0"/>
                <a:cs typeface="Arial" panose="020B0604020202020204" pitchFamily="34" charset="0"/>
              </a:rPr>
              <a:t>estudios de productividad y eficiencia </a:t>
            </a:r>
            <a:r>
              <a:rPr lang="es-PE" sz="2200" dirty="0">
                <a:latin typeface="Arial" panose="020B0604020202020204" pitchFamily="34" charset="0"/>
                <a:ea typeface="Calibri" panose="020F0502020204030204" pitchFamily="34" charset="0"/>
                <a:cs typeface="Arial" panose="020B0604020202020204" pitchFamily="34" charset="0"/>
              </a:rPr>
              <a:t>realizados en los últimos años </a:t>
            </a:r>
            <a:r>
              <a:rPr lang="es-PE" sz="2200" b="1" dirty="0">
                <a:latin typeface="Arial" panose="020B0604020202020204" pitchFamily="34" charset="0"/>
                <a:ea typeface="Calibri" panose="020F0502020204030204" pitchFamily="34" charset="0"/>
                <a:cs typeface="Arial" panose="020B0604020202020204" pitchFamily="34" charset="0"/>
              </a:rPr>
              <a:t>han sido orientados al uso óptimo de maquinaria y equipos mineros</a:t>
            </a:r>
            <a:r>
              <a:rPr lang="es-PE" sz="2200" dirty="0">
                <a:latin typeface="Arial" panose="020B0604020202020204" pitchFamily="34" charset="0"/>
                <a:ea typeface="Calibri" panose="020F0502020204030204" pitchFamily="34" charset="0"/>
                <a:cs typeface="Arial" panose="020B0604020202020204" pitchFamily="34" charset="0"/>
              </a:rPr>
              <a:t>, así </a:t>
            </a:r>
            <a:r>
              <a:rPr lang="es-PE" sz="2200" dirty="0" smtClean="0">
                <a:latin typeface="Arial" panose="020B0604020202020204" pitchFamily="34" charset="0"/>
                <a:ea typeface="Calibri" panose="020F0502020204030204" pitchFamily="34" charset="0"/>
                <a:cs typeface="Arial" panose="020B0604020202020204" pitchFamily="34" charset="0"/>
              </a:rPr>
              <a:t>como a combatir </a:t>
            </a:r>
            <a:r>
              <a:rPr lang="es-PE" sz="2200" dirty="0">
                <a:latin typeface="Arial" panose="020B0604020202020204" pitchFamily="34" charset="0"/>
                <a:ea typeface="Calibri" panose="020F0502020204030204" pitchFamily="34" charset="0"/>
                <a:cs typeface="Arial" panose="020B0604020202020204" pitchFamily="34" charset="0"/>
              </a:rPr>
              <a:t>el estrés del </a:t>
            </a:r>
            <a:r>
              <a:rPr lang="es-PE" sz="2200" dirty="0" smtClean="0">
                <a:latin typeface="Arial" panose="020B0604020202020204" pitchFamily="34" charset="0"/>
                <a:ea typeface="Calibri" panose="020F0502020204030204" pitchFamily="34" charset="0"/>
                <a:cs typeface="Arial" panose="020B0604020202020204" pitchFamily="34" charset="0"/>
              </a:rPr>
              <a:t>trabajador, </a:t>
            </a:r>
            <a:r>
              <a:rPr lang="es-PE" sz="2200" dirty="0">
                <a:latin typeface="Arial" panose="020B0604020202020204" pitchFamily="34" charset="0"/>
                <a:ea typeface="Calibri" panose="020F0502020204030204" pitchFamily="34" charset="0"/>
                <a:cs typeface="Arial" panose="020B0604020202020204" pitchFamily="34" charset="0"/>
              </a:rPr>
              <a:t>a la disminución de índices de accidentes y a la mejora de la calidad de vida del trabajador</a:t>
            </a:r>
            <a:r>
              <a:rPr lang="es-PE" sz="2200" dirty="0" smtClean="0">
                <a:latin typeface="Arial" panose="020B0604020202020204" pitchFamily="34" charset="0"/>
                <a:ea typeface="Calibri" panose="020F0502020204030204" pitchFamily="34" charset="0"/>
                <a:cs typeface="Arial" panose="020B0604020202020204" pitchFamily="34" charset="0"/>
              </a:rPr>
              <a:t>.</a:t>
            </a:r>
            <a:endParaRPr lang="es-PE" sz="2200" dirty="0">
              <a:latin typeface="Arial" panose="020B0604020202020204" pitchFamily="34" charset="0"/>
              <a:ea typeface="Calibri" panose="020F0502020204030204" pitchFamily="34" charset="0"/>
              <a:cs typeface="Arial" panose="020B0604020202020204" pitchFamily="34" charset="0"/>
            </a:endParaRPr>
          </a:p>
        </p:txBody>
      </p:sp>
      <p:sp>
        <p:nvSpPr>
          <p:cNvPr id="7" name="Rectángulo 6"/>
          <p:cNvSpPr/>
          <p:nvPr/>
        </p:nvSpPr>
        <p:spPr>
          <a:xfrm>
            <a:off x="892032" y="1028614"/>
            <a:ext cx="7225048" cy="991169"/>
          </a:xfrm>
          <a:prstGeom prst="rect">
            <a:avLst/>
          </a:prstGeom>
        </p:spPr>
        <p:txBody>
          <a:bodyPr wrap="square">
            <a:spAutoFit/>
          </a:bodyPr>
          <a:lstStyle/>
          <a:p>
            <a:pPr algn="ctr">
              <a:lnSpc>
                <a:spcPct val="107000"/>
              </a:lnSpc>
              <a:spcAft>
                <a:spcPts val="800"/>
              </a:spcAft>
            </a:pPr>
            <a:r>
              <a:rPr lang="es-PE" sz="2800" b="1" dirty="0">
                <a:latin typeface="Arial" panose="020B0604020202020204" pitchFamily="34" charset="0"/>
                <a:ea typeface="Calibri" panose="020F0502020204030204" pitchFamily="34" charset="0"/>
                <a:cs typeface="Times New Roman" panose="02020603050405020304" pitchFamily="18" charset="0"/>
              </a:rPr>
              <a:t>UTILIZACIÓN DEL TIEMPO EN EL PROCESO PRODUCTIVO</a:t>
            </a:r>
            <a:endParaRPr lang="es-PE"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662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9558" y="2045715"/>
            <a:ext cx="8140121" cy="3647152"/>
          </a:xfrm>
          <a:prstGeom prst="rect">
            <a:avLst/>
          </a:prstGeom>
        </p:spPr>
        <p:txBody>
          <a:bodyPr wrap="square">
            <a:spAutoFit/>
          </a:bodyPr>
          <a:lstStyle/>
          <a:p>
            <a:pPr>
              <a:lnSpc>
                <a:spcPct val="150000"/>
              </a:lnSpc>
            </a:pPr>
            <a:r>
              <a:rPr lang="es-PE" sz="2200" b="1" dirty="0">
                <a:latin typeface="Arial" panose="020B0604020202020204" pitchFamily="34" charset="0"/>
                <a:ea typeface="Calibri" panose="020F0502020204030204" pitchFamily="34" charset="0"/>
                <a:cs typeface="Arial" panose="020B0604020202020204" pitchFamily="34" charset="0"/>
              </a:rPr>
              <a:t>El grado de organización e implementación del centro de trabajo</a:t>
            </a:r>
            <a:r>
              <a:rPr lang="es-PE" sz="2200" dirty="0">
                <a:latin typeface="Arial" panose="020B0604020202020204" pitchFamily="34" charset="0"/>
                <a:ea typeface="Calibri" panose="020F0502020204030204" pitchFamily="34" charset="0"/>
                <a:cs typeface="Arial" panose="020B0604020202020204" pitchFamily="34" charset="0"/>
              </a:rPr>
              <a:t> con la incorporación de personal capacitado, uso de maquinarias y equipos de alta eficiencia </a:t>
            </a:r>
            <a:r>
              <a:rPr lang="es-PE" sz="2200" b="1" dirty="0">
                <a:latin typeface="Arial" panose="020B0604020202020204" pitchFamily="34" charset="0"/>
                <a:ea typeface="Calibri" panose="020F0502020204030204" pitchFamily="34" charset="0"/>
                <a:cs typeface="Arial" panose="020B0604020202020204" pitchFamily="34" charset="0"/>
              </a:rPr>
              <a:t>permite que las empresas mineras </a:t>
            </a:r>
            <a:r>
              <a:rPr lang="es-PE" sz="2200" b="1" dirty="0" smtClean="0">
                <a:latin typeface="Arial" panose="020B0604020202020204" pitchFamily="34" charset="0"/>
                <a:ea typeface="Calibri" panose="020F0502020204030204" pitchFamily="34" charset="0"/>
                <a:cs typeface="Arial" panose="020B0604020202020204" pitchFamily="34" charset="0"/>
              </a:rPr>
              <a:t>puedan </a:t>
            </a:r>
            <a:r>
              <a:rPr lang="es-PE" sz="2200" b="1" dirty="0">
                <a:latin typeface="Arial" panose="020B0604020202020204" pitchFamily="34" charset="0"/>
                <a:ea typeface="Calibri" panose="020F0502020204030204" pitchFamily="34" charset="0"/>
                <a:cs typeface="Arial" panose="020B0604020202020204" pitchFamily="34" charset="0"/>
              </a:rPr>
              <a:t>utilizar el tiempo con efectividad </a:t>
            </a:r>
            <a:r>
              <a:rPr lang="es-PE" sz="2200" dirty="0">
                <a:latin typeface="Arial" panose="020B0604020202020204" pitchFamily="34" charset="0"/>
                <a:ea typeface="Calibri" panose="020F0502020204030204" pitchFamily="34" charset="0"/>
                <a:cs typeface="Arial" panose="020B0604020202020204" pitchFamily="34" charset="0"/>
              </a:rPr>
              <a:t>y que </a:t>
            </a:r>
            <a:r>
              <a:rPr lang="es-PE" sz="2200" dirty="0" smtClean="0">
                <a:latin typeface="Arial" panose="020B0604020202020204" pitchFamily="34" charset="0"/>
                <a:ea typeface="Calibri" panose="020F0502020204030204" pitchFamily="34" charset="0"/>
                <a:cs typeface="Arial" panose="020B0604020202020204" pitchFamily="34" charset="0"/>
              </a:rPr>
              <a:t>se </a:t>
            </a:r>
            <a:r>
              <a:rPr lang="es-PE" sz="2200" dirty="0">
                <a:latin typeface="Arial" panose="020B0604020202020204" pitchFamily="34" charset="0"/>
                <a:ea typeface="Calibri" panose="020F0502020204030204" pitchFamily="34" charset="0"/>
                <a:cs typeface="Arial" panose="020B0604020202020204" pitchFamily="34" charset="0"/>
              </a:rPr>
              <a:t>refleje en la rentabilidad y competitividad de la empresa, asegurando su sostenibilidad y permanencia en el mercado</a:t>
            </a:r>
            <a:endParaRPr lang="es-PE" sz="2200" dirty="0"/>
          </a:p>
        </p:txBody>
      </p:sp>
      <p:sp>
        <p:nvSpPr>
          <p:cNvPr id="5" name="Rectángulo 4"/>
          <p:cNvSpPr/>
          <p:nvPr/>
        </p:nvSpPr>
        <p:spPr>
          <a:xfrm>
            <a:off x="1056067" y="934637"/>
            <a:ext cx="7225048" cy="991169"/>
          </a:xfrm>
          <a:prstGeom prst="rect">
            <a:avLst/>
          </a:prstGeom>
        </p:spPr>
        <p:txBody>
          <a:bodyPr wrap="square">
            <a:spAutoFit/>
          </a:bodyPr>
          <a:lstStyle/>
          <a:p>
            <a:pPr algn="ctr">
              <a:lnSpc>
                <a:spcPct val="107000"/>
              </a:lnSpc>
              <a:spcAft>
                <a:spcPts val="800"/>
              </a:spcAft>
            </a:pPr>
            <a:r>
              <a:rPr lang="es-PE" sz="2800" b="1" dirty="0">
                <a:latin typeface="Arial" panose="020B0604020202020204" pitchFamily="34" charset="0"/>
                <a:ea typeface="Calibri" panose="020F0502020204030204" pitchFamily="34" charset="0"/>
                <a:cs typeface="Times New Roman" panose="02020603050405020304" pitchFamily="18" charset="0"/>
              </a:rPr>
              <a:t>UTILIZACIÓN DEL TIEMPO EN EL PROCESO PRODUCTIVO</a:t>
            </a:r>
            <a:endParaRPr lang="es-PE"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4056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3498" y="847770"/>
            <a:ext cx="7705956" cy="461665"/>
          </a:xfrm>
          <a:prstGeom prst="rect">
            <a:avLst/>
          </a:prstGeom>
        </p:spPr>
        <p:txBody>
          <a:bodyPr wrap="none">
            <a:spAutoFit/>
          </a:bodyPr>
          <a:lstStyle/>
          <a:p>
            <a:r>
              <a:rPr lang="es-PE" sz="2400" b="1" dirty="0" smtClean="0">
                <a:latin typeface="Arial" panose="020B0604020202020204" pitchFamily="34" charset="0"/>
                <a:ea typeface="Calibri" panose="020F0502020204030204" pitchFamily="34" charset="0"/>
              </a:rPr>
              <a:t>¿QUE SON LOS INDICADORES OPERACIONALES?</a:t>
            </a:r>
            <a:endParaRPr lang="es-PE" sz="2400" dirty="0"/>
          </a:p>
        </p:txBody>
      </p:sp>
      <p:sp>
        <p:nvSpPr>
          <p:cNvPr id="3" name="Rectángulo 2"/>
          <p:cNvSpPr/>
          <p:nvPr/>
        </p:nvSpPr>
        <p:spPr>
          <a:xfrm>
            <a:off x="272954" y="1247615"/>
            <a:ext cx="8516203" cy="1015663"/>
          </a:xfrm>
          <a:prstGeom prst="rect">
            <a:avLst/>
          </a:prstGeom>
        </p:spPr>
        <p:txBody>
          <a:bodyPr wrap="square">
            <a:spAutoFit/>
          </a:bodyPr>
          <a:lstStyle/>
          <a:p>
            <a:pPr>
              <a:lnSpc>
                <a:spcPct val="150000"/>
              </a:lnSpc>
            </a:pPr>
            <a:r>
              <a:rPr lang="es-PE" sz="2000" b="1" dirty="0" smtClean="0">
                <a:latin typeface="Arial" panose="020B0604020202020204" pitchFamily="34" charset="0"/>
                <a:ea typeface="Calibri" panose="020F0502020204030204" pitchFamily="34" charset="0"/>
              </a:rPr>
              <a:t>Son </a:t>
            </a:r>
            <a:r>
              <a:rPr lang="es-PE" sz="2000" b="1" dirty="0">
                <a:latin typeface="Arial" panose="020B0604020202020204" pitchFamily="34" charset="0"/>
                <a:ea typeface="Calibri" panose="020F0502020204030204" pitchFamily="34" charset="0"/>
              </a:rPr>
              <a:t>parámetros que indican el tiempo en que un equipo está en un determinado estado operacional</a:t>
            </a:r>
            <a:r>
              <a:rPr lang="es-PE" sz="2000" dirty="0">
                <a:latin typeface="Arial" panose="020B0604020202020204" pitchFamily="34" charset="0"/>
                <a:ea typeface="Calibri" panose="020F0502020204030204" pitchFamily="34" charset="0"/>
              </a:rPr>
              <a:t>, ya sea ejecutando una función o no.</a:t>
            </a:r>
            <a:endParaRPr lang="es-PE" sz="2000" dirty="0"/>
          </a:p>
        </p:txBody>
      </p:sp>
      <p:sp>
        <p:nvSpPr>
          <p:cNvPr id="4" name="Rectángulo 3"/>
          <p:cNvSpPr/>
          <p:nvPr/>
        </p:nvSpPr>
        <p:spPr>
          <a:xfrm>
            <a:off x="272953" y="2348156"/>
            <a:ext cx="8516204" cy="1477328"/>
          </a:xfrm>
          <a:prstGeom prst="rect">
            <a:avLst/>
          </a:prstGeom>
        </p:spPr>
        <p:txBody>
          <a:bodyPr wrap="square">
            <a:spAutoFit/>
          </a:bodyPr>
          <a:lstStyle/>
          <a:p>
            <a:pPr>
              <a:lnSpc>
                <a:spcPct val="150000"/>
              </a:lnSpc>
            </a:pPr>
            <a:r>
              <a:rPr lang="es-PE" sz="2000" dirty="0">
                <a:latin typeface="Arial" panose="020B0604020202020204" pitchFamily="34" charset="0"/>
                <a:ea typeface="Calibri" panose="020F0502020204030204" pitchFamily="34" charset="0"/>
              </a:rPr>
              <a:t>los indicadores de utilización del tiempo, constituye una herramienta valiosa en la determinación de la capacidad productiva de los equipos y de la flota</a:t>
            </a:r>
            <a:endParaRPr lang="es-PE" sz="2000" dirty="0"/>
          </a:p>
        </p:txBody>
      </p:sp>
      <p:graphicFrame>
        <p:nvGraphicFramePr>
          <p:cNvPr id="5" name="Objeto 4"/>
          <p:cNvGraphicFramePr>
            <a:graphicFrameLocks noChangeAspect="1"/>
          </p:cNvGraphicFramePr>
          <p:nvPr>
            <p:extLst>
              <p:ext uri="{D42A27DB-BD31-4B8C-83A1-F6EECF244321}">
                <p14:modId xmlns:p14="http://schemas.microsoft.com/office/powerpoint/2010/main" val="1485898514"/>
              </p:ext>
            </p:extLst>
          </p:nvPr>
        </p:nvGraphicFramePr>
        <p:xfrm>
          <a:off x="3363756" y="3597687"/>
          <a:ext cx="2108996" cy="614669"/>
        </p:xfrm>
        <a:graphic>
          <a:graphicData uri="http://schemas.openxmlformats.org/presentationml/2006/ole">
            <mc:AlternateContent xmlns:mc="http://schemas.openxmlformats.org/markup-compatibility/2006">
              <mc:Choice xmlns:v="urn:schemas-microsoft-com:vml" Requires="v">
                <p:oleObj spid="_x0000_s1100" name="Ecuación" r:id="rId3" imgW="812520" imgH="241200" progId="Equation.3">
                  <p:embed/>
                </p:oleObj>
              </mc:Choice>
              <mc:Fallback>
                <p:oleObj name="Ecuación" r:id="rId3" imgW="812520" imgH="241200" progId="Equation.3">
                  <p:embed/>
                  <p:pic>
                    <p:nvPicPr>
                      <p:cNvPr id="0" name=""/>
                      <p:cNvPicPr>
                        <a:picLocks noChangeAspect="1" noChangeArrowheads="1"/>
                      </p:cNvPicPr>
                      <p:nvPr/>
                    </p:nvPicPr>
                    <p:blipFill>
                      <a:blip r:embed="rId4"/>
                      <a:srcRect/>
                      <a:stretch>
                        <a:fillRect/>
                      </a:stretch>
                    </p:blipFill>
                    <p:spPr bwMode="auto">
                      <a:xfrm>
                        <a:off x="3363756" y="3597687"/>
                        <a:ext cx="2108996" cy="614669"/>
                      </a:xfrm>
                      <a:prstGeom prst="rect">
                        <a:avLst/>
                      </a:prstGeom>
                      <a:solidFill>
                        <a:srgbClr val="FFFFFF"/>
                      </a:solidFill>
                    </p:spPr>
                  </p:pic>
                </p:oleObj>
              </mc:Fallback>
            </mc:AlternateContent>
          </a:graphicData>
        </a:graphic>
      </p:graphicFrame>
      <p:sp>
        <p:nvSpPr>
          <p:cNvPr id="6" name="CuadroTexto 5"/>
          <p:cNvSpPr txBox="1"/>
          <p:nvPr/>
        </p:nvSpPr>
        <p:spPr>
          <a:xfrm>
            <a:off x="754258" y="4297234"/>
            <a:ext cx="671979" cy="400110"/>
          </a:xfrm>
          <a:prstGeom prst="rect">
            <a:avLst/>
          </a:prstGeom>
          <a:noFill/>
        </p:spPr>
        <p:txBody>
          <a:bodyPr wrap="none" rtlCol="0">
            <a:spAutoFit/>
          </a:bodyPr>
          <a:lstStyle/>
          <a:p>
            <a:r>
              <a:rPr lang="es-PE" sz="2000" dirty="0" err="1" smtClean="0">
                <a:latin typeface="Arial" panose="020B0604020202020204" pitchFamily="34" charset="0"/>
                <a:cs typeface="Arial" panose="020B0604020202020204" pitchFamily="34" charset="0"/>
              </a:rPr>
              <a:t>Q</a:t>
            </a:r>
            <a:r>
              <a:rPr lang="es-PE" sz="1400" dirty="0" err="1" smtClean="0">
                <a:latin typeface="Arial" panose="020B0604020202020204" pitchFamily="34" charset="0"/>
                <a:cs typeface="Arial" panose="020B0604020202020204" pitchFamily="34" charset="0"/>
              </a:rPr>
              <a:t>exp</a:t>
            </a:r>
            <a:endParaRPr lang="es-PE" sz="2000" dirty="0">
              <a:latin typeface="Arial" panose="020B0604020202020204" pitchFamily="34" charset="0"/>
              <a:cs typeface="Arial" panose="020B0604020202020204" pitchFamily="34" charset="0"/>
            </a:endParaRPr>
          </a:p>
        </p:txBody>
      </p:sp>
      <p:sp>
        <p:nvSpPr>
          <p:cNvPr id="7" name="CuadroTexto 6"/>
          <p:cNvSpPr txBox="1"/>
          <p:nvPr/>
        </p:nvSpPr>
        <p:spPr>
          <a:xfrm>
            <a:off x="1565627" y="4297234"/>
            <a:ext cx="3350597" cy="400110"/>
          </a:xfrm>
          <a:prstGeom prst="rect">
            <a:avLst/>
          </a:prstGeom>
          <a:noFill/>
        </p:spPr>
        <p:txBody>
          <a:bodyPr wrap="none" rtlCol="0">
            <a:spAutoFit/>
          </a:bodyPr>
          <a:lstStyle/>
          <a:p>
            <a:r>
              <a:rPr lang="es-PE" sz="2000" dirty="0" smtClean="0">
                <a:latin typeface="Arial" panose="020B0604020202020204" pitchFamily="34" charset="0"/>
                <a:cs typeface="Arial" panose="020B0604020202020204" pitchFamily="34" charset="0"/>
              </a:rPr>
              <a:t>Rendimiento de explotación</a:t>
            </a:r>
            <a:endParaRPr lang="es-PE" sz="2000" dirty="0">
              <a:latin typeface="Arial" panose="020B0604020202020204" pitchFamily="34" charset="0"/>
              <a:cs typeface="Arial" panose="020B0604020202020204" pitchFamily="34" charset="0"/>
            </a:endParaRPr>
          </a:p>
        </p:txBody>
      </p:sp>
      <p:sp>
        <p:nvSpPr>
          <p:cNvPr id="8" name="CuadroTexto 7"/>
          <p:cNvSpPr txBox="1"/>
          <p:nvPr/>
        </p:nvSpPr>
        <p:spPr>
          <a:xfrm>
            <a:off x="754258" y="4697344"/>
            <a:ext cx="622286" cy="400110"/>
          </a:xfrm>
          <a:prstGeom prst="rect">
            <a:avLst/>
          </a:prstGeom>
          <a:noFill/>
        </p:spPr>
        <p:txBody>
          <a:bodyPr wrap="none" rtlCol="0">
            <a:spAutoFit/>
          </a:bodyPr>
          <a:lstStyle/>
          <a:p>
            <a:r>
              <a:rPr lang="es-PE" sz="2000" dirty="0" err="1" smtClean="0">
                <a:latin typeface="Arial" panose="020B0604020202020204" pitchFamily="34" charset="0"/>
                <a:cs typeface="Arial" panose="020B0604020202020204" pitchFamily="34" charset="0"/>
              </a:rPr>
              <a:t>Q</a:t>
            </a:r>
            <a:r>
              <a:rPr lang="es-PE" sz="1400" dirty="0" err="1" smtClean="0">
                <a:latin typeface="Arial" panose="020B0604020202020204" pitchFamily="34" charset="0"/>
                <a:cs typeface="Arial" panose="020B0604020202020204" pitchFamily="34" charset="0"/>
              </a:rPr>
              <a:t>tec</a:t>
            </a:r>
            <a:endParaRPr lang="es-PE" sz="2000" dirty="0">
              <a:latin typeface="Arial" panose="020B0604020202020204" pitchFamily="34" charset="0"/>
              <a:cs typeface="Arial" panose="020B0604020202020204" pitchFamily="34" charset="0"/>
            </a:endParaRPr>
          </a:p>
        </p:txBody>
      </p:sp>
      <p:sp>
        <p:nvSpPr>
          <p:cNvPr id="9" name="CuadroTexto 8"/>
          <p:cNvSpPr txBox="1"/>
          <p:nvPr/>
        </p:nvSpPr>
        <p:spPr>
          <a:xfrm>
            <a:off x="1565627" y="4697344"/>
            <a:ext cx="2579552" cy="400110"/>
          </a:xfrm>
          <a:prstGeom prst="rect">
            <a:avLst/>
          </a:prstGeom>
          <a:noFill/>
        </p:spPr>
        <p:txBody>
          <a:bodyPr wrap="none" rtlCol="0">
            <a:spAutoFit/>
          </a:bodyPr>
          <a:lstStyle/>
          <a:p>
            <a:r>
              <a:rPr lang="es-PE" sz="2000" dirty="0" smtClean="0">
                <a:latin typeface="Arial" panose="020B0604020202020204" pitchFamily="34" charset="0"/>
                <a:cs typeface="Arial" panose="020B0604020202020204" pitchFamily="34" charset="0"/>
              </a:rPr>
              <a:t>Rendimiento técnico</a:t>
            </a:r>
            <a:endParaRPr lang="es-PE" sz="2000" dirty="0">
              <a:latin typeface="Arial" panose="020B0604020202020204" pitchFamily="34" charset="0"/>
              <a:cs typeface="Arial" panose="020B0604020202020204" pitchFamily="34" charset="0"/>
            </a:endParaRPr>
          </a:p>
        </p:txBody>
      </p:sp>
      <p:sp>
        <p:nvSpPr>
          <p:cNvPr id="10" name="Rectángulo 9"/>
          <p:cNvSpPr/>
          <p:nvPr/>
        </p:nvSpPr>
        <p:spPr>
          <a:xfrm>
            <a:off x="514025" y="5461887"/>
            <a:ext cx="8275132" cy="1015663"/>
          </a:xfrm>
          <a:prstGeom prst="rect">
            <a:avLst/>
          </a:prstGeom>
        </p:spPr>
        <p:txBody>
          <a:bodyPr wrap="square">
            <a:spAutoFit/>
          </a:bodyPr>
          <a:lstStyle/>
          <a:p>
            <a:pPr algn="just">
              <a:spcAft>
                <a:spcPts val="0"/>
              </a:spcAft>
            </a:pPr>
            <a:r>
              <a:rPr lang="es-MX" sz="20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El rendimiento técnico es la capacidad del equipo de </a:t>
            </a:r>
            <a:r>
              <a:rPr lang="es-MX" sz="2000" b="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realizar un determinado </a:t>
            </a:r>
            <a:r>
              <a:rPr lang="es-MX" sz="20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número de </a:t>
            </a:r>
            <a:r>
              <a:rPr lang="es-MX" sz="2000" b="1"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ciclos de operación durante </a:t>
            </a:r>
            <a:r>
              <a:rPr lang="es-MX" sz="20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una hora (hora efectiva).</a:t>
            </a:r>
            <a:endParaRPr lang="es-PE" sz="20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CuadroTexto 10"/>
          <p:cNvSpPr txBox="1"/>
          <p:nvPr/>
        </p:nvSpPr>
        <p:spPr>
          <a:xfrm>
            <a:off x="801384" y="5130506"/>
            <a:ext cx="370614" cy="400110"/>
          </a:xfrm>
          <a:prstGeom prst="rect">
            <a:avLst/>
          </a:prstGeom>
          <a:noFill/>
        </p:spPr>
        <p:txBody>
          <a:bodyPr wrap="none" rtlCol="0">
            <a:spAutoFit/>
          </a:bodyPr>
          <a:lstStyle/>
          <a:p>
            <a:r>
              <a:rPr lang="es-PE" sz="2000" dirty="0" smtClean="0">
                <a:latin typeface="Arial" panose="020B0604020202020204" pitchFamily="34" charset="0"/>
                <a:cs typeface="Arial" panose="020B0604020202020204" pitchFamily="34" charset="0"/>
              </a:rPr>
              <a:t>U</a:t>
            </a:r>
            <a:endParaRPr lang="es-PE" sz="2000" dirty="0">
              <a:latin typeface="Arial" panose="020B0604020202020204" pitchFamily="34" charset="0"/>
              <a:cs typeface="Arial" panose="020B0604020202020204" pitchFamily="34" charset="0"/>
            </a:endParaRPr>
          </a:p>
        </p:txBody>
      </p:sp>
      <p:sp>
        <p:nvSpPr>
          <p:cNvPr id="12" name="CuadroTexto 11"/>
          <p:cNvSpPr txBox="1"/>
          <p:nvPr/>
        </p:nvSpPr>
        <p:spPr>
          <a:xfrm>
            <a:off x="1565627" y="5118318"/>
            <a:ext cx="1356462" cy="400110"/>
          </a:xfrm>
          <a:prstGeom prst="rect">
            <a:avLst/>
          </a:prstGeom>
          <a:noFill/>
        </p:spPr>
        <p:txBody>
          <a:bodyPr wrap="none" rtlCol="0">
            <a:spAutoFit/>
          </a:bodyPr>
          <a:lstStyle/>
          <a:p>
            <a:r>
              <a:rPr lang="es-PE" sz="2000" dirty="0" smtClean="0">
                <a:latin typeface="Arial" panose="020B0604020202020204" pitchFamily="34" charset="0"/>
                <a:cs typeface="Arial" panose="020B0604020202020204" pitchFamily="34" charset="0"/>
              </a:rPr>
              <a:t>Utilización</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569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1539" y="1110535"/>
            <a:ext cx="8707272" cy="446276"/>
          </a:xfrm>
          <a:prstGeom prst="rect">
            <a:avLst/>
          </a:prstGeom>
          <a:noFill/>
        </p:spPr>
        <p:txBody>
          <a:bodyPr wrap="square" rtlCol="0">
            <a:spAutoFit/>
          </a:bodyPr>
          <a:lstStyle/>
          <a:p>
            <a:r>
              <a:rPr lang="es-PE" sz="2300" b="1" dirty="0" smtClean="0">
                <a:latin typeface="Arial" panose="020B0604020202020204" pitchFamily="34" charset="0"/>
                <a:cs typeface="Arial" panose="020B0604020202020204" pitchFamily="34" charset="0"/>
              </a:rPr>
              <a:t>INDICADORES DE UTILIZACIÓN DEL TIEMPO PRODUCTIVO</a:t>
            </a:r>
            <a:endParaRPr lang="es-PE" sz="2300" b="1" dirty="0">
              <a:latin typeface="Arial" panose="020B0604020202020204" pitchFamily="34" charset="0"/>
              <a:cs typeface="Arial" panose="020B0604020202020204" pitchFamily="34" charset="0"/>
            </a:endParaRPr>
          </a:p>
        </p:txBody>
      </p:sp>
      <p:sp>
        <p:nvSpPr>
          <p:cNvPr id="3" name="Rectángulo 2"/>
          <p:cNvSpPr/>
          <p:nvPr/>
        </p:nvSpPr>
        <p:spPr>
          <a:xfrm>
            <a:off x="286603" y="4009326"/>
            <a:ext cx="8557145" cy="2123658"/>
          </a:xfrm>
          <a:prstGeom prst="rect">
            <a:avLst/>
          </a:prstGeom>
        </p:spPr>
        <p:txBody>
          <a:bodyPr wrap="square">
            <a:spAutoFit/>
          </a:bodyPr>
          <a:lstStyle/>
          <a:p>
            <a:pPr>
              <a:lnSpc>
                <a:spcPct val="150000"/>
              </a:lnSpc>
              <a:spcBef>
                <a:spcPct val="0"/>
              </a:spcBef>
            </a:pPr>
            <a:r>
              <a:rPr lang="es-MX" altLang="es-PE" sz="2200" b="1" dirty="0" smtClean="0">
                <a:latin typeface="Arial" panose="020B0604020202020204" pitchFamily="34" charset="0"/>
              </a:rPr>
              <a:t>Contar con </a:t>
            </a:r>
            <a:r>
              <a:rPr lang="es-MX" altLang="es-PE" sz="2200" b="1" dirty="0">
                <a:latin typeface="Arial" panose="020B0604020202020204" pitchFamily="34" charset="0"/>
              </a:rPr>
              <a:t>indicadores </a:t>
            </a:r>
            <a:r>
              <a:rPr lang="es-MX" altLang="es-PE" sz="2200" dirty="0">
                <a:latin typeface="Arial" panose="020B0604020202020204" pitchFamily="34" charset="0"/>
              </a:rPr>
              <a:t>o factores de utilización del tiempo, </a:t>
            </a:r>
            <a:r>
              <a:rPr lang="es-MX" altLang="es-PE" sz="2200" b="1" dirty="0">
                <a:latin typeface="Arial" panose="020B0604020202020204" pitchFamily="34" charset="0"/>
              </a:rPr>
              <a:t>en los diferentes niveles de responsabilidad </a:t>
            </a:r>
            <a:r>
              <a:rPr lang="es-MX" altLang="es-PE" sz="2200" dirty="0">
                <a:latin typeface="Arial" panose="020B0604020202020204" pitchFamily="34" charset="0"/>
              </a:rPr>
              <a:t>en la gestión del proceso productivo, </a:t>
            </a:r>
            <a:r>
              <a:rPr lang="es-MX" altLang="es-PE" sz="2200" b="1" dirty="0" smtClean="0">
                <a:latin typeface="Arial" panose="020B0604020202020204" pitchFamily="34" charset="0"/>
              </a:rPr>
              <a:t>permite </a:t>
            </a:r>
            <a:r>
              <a:rPr lang="es-MX" altLang="es-PE" sz="2200" b="1" dirty="0">
                <a:latin typeface="Arial" panose="020B0604020202020204" pitchFamily="34" charset="0"/>
              </a:rPr>
              <a:t>el control  y </a:t>
            </a:r>
            <a:r>
              <a:rPr lang="es-MX" altLang="es-PE" sz="2200" b="1" dirty="0" smtClean="0">
                <a:latin typeface="Arial" panose="020B0604020202020204" pitchFamily="34" charset="0"/>
              </a:rPr>
              <a:t>mejor  uso del tiempo efectivo, </a:t>
            </a:r>
            <a:r>
              <a:rPr lang="es-MX" altLang="es-PE" sz="2200" b="1" dirty="0">
                <a:latin typeface="Arial" panose="020B0604020202020204" pitchFamily="34" charset="0"/>
              </a:rPr>
              <a:t>en las diferentes actividades de la operación </a:t>
            </a:r>
            <a:r>
              <a:rPr lang="es-MX" altLang="es-PE" sz="2200" b="1" dirty="0" smtClean="0">
                <a:latin typeface="Arial" panose="020B0604020202020204" pitchFamily="34" charset="0"/>
              </a:rPr>
              <a:t>minera</a:t>
            </a:r>
            <a:r>
              <a:rPr lang="es-MX" altLang="es-PE" sz="2200" b="1" dirty="0">
                <a:latin typeface="Arial" panose="020B0604020202020204" pitchFamily="34" charset="0"/>
              </a:rPr>
              <a:t>.</a:t>
            </a:r>
            <a:endParaRPr lang="es-ES" altLang="es-PE" sz="2200" b="1" dirty="0">
              <a:latin typeface="Arial" panose="020B0604020202020204" pitchFamily="34" charset="0"/>
            </a:endParaRPr>
          </a:p>
        </p:txBody>
      </p:sp>
      <p:sp>
        <p:nvSpPr>
          <p:cNvPr id="4" name="Rectángulo 3"/>
          <p:cNvSpPr/>
          <p:nvPr/>
        </p:nvSpPr>
        <p:spPr>
          <a:xfrm>
            <a:off x="286603" y="1687354"/>
            <a:ext cx="8557145" cy="2060885"/>
          </a:xfrm>
          <a:prstGeom prst="rect">
            <a:avLst/>
          </a:prstGeom>
        </p:spPr>
        <p:txBody>
          <a:bodyPr wrap="square">
            <a:spAutoFit/>
          </a:bodyPr>
          <a:lstStyle/>
          <a:p>
            <a:pPr lvl="0">
              <a:lnSpc>
                <a:spcPct val="150000"/>
              </a:lnSpc>
            </a:pPr>
            <a:r>
              <a:rPr lang="es-PE" sz="2200" dirty="0" smtClean="0">
                <a:solidFill>
                  <a:prstClr val="black"/>
                </a:solidFill>
                <a:latin typeface="Arial" panose="020B0604020202020204" pitchFamily="34" charset="0"/>
                <a:cs typeface="Arial" panose="020B0604020202020204" pitchFamily="34" charset="0"/>
              </a:rPr>
              <a:t>Las </a:t>
            </a:r>
            <a:r>
              <a:rPr lang="es-PE" sz="2200" dirty="0">
                <a:solidFill>
                  <a:prstClr val="black"/>
                </a:solidFill>
                <a:latin typeface="Arial" panose="020B0604020202020204" pitchFamily="34" charset="0"/>
                <a:cs typeface="Arial" panose="020B0604020202020204" pitchFamily="34" charset="0"/>
              </a:rPr>
              <a:t>empresas mineras utilizan métodos de gestión de tiempos en las </a:t>
            </a:r>
            <a:r>
              <a:rPr lang="es-PE" sz="2200" dirty="0" smtClean="0">
                <a:solidFill>
                  <a:prstClr val="black"/>
                </a:solidFill>
                <a:latin typeface="Arial" panose="020B0604020202020204" pitchFamily="34" charset="0"/>
                <a:cs typeface="Arial" panose="020B0604020202020204" pitchFamily="34" charset="0"/>
              </a:rPr>
              <a:t>operaciones </a:t>
            </a:r>
            <a:r>
              <a:rPr lang="es-PE" sz="2200" dirty="0">
                <a:solidFill>
                  <a:prstClr val="black"/>
                </a:solidFill>
                <a:latin typeface="Arial" panose="020B0604020202020204" pitchFamily="34" charset="0"/>
                <a:cs typeface="Arial" panose="020B0604020202020204" pitchFamily="34" charset="0"/>
              </a:rPr>
              <a:t>de acuerdo a los indicadores que consideran adecuados para medir el grado de gestión del tiempo en sus </a:t>
            </a:r>
            <a:r>
              <a:rPr lang="es-PE" sz="2200" dirty="0" smtClean="0">
                <a:solidFill>
                  <a:prstClr val="black"/>
                </a:solidFill>
                <a:latin typeface="Arial" panose="020B0604020202020204" pitchFamily="34" charset="0"/>
                <a:cs typeface="Arial" panose="020B0604020202020204" pitchFamily="34" charset="0"/>
              </a:rPr>
              <a:t>operaciones</a:t>
            </a:r>
            <a:endParaRPr lang="es-PE" sz="2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482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579" y="946255"/>
            <a:ext cx="8339071" cy="954107"/>
          </a:xfrm>
          <a:prstGeom prst="rect">
            <a:avLst/>
          </a:prstGeom>
        </p:spPr>
        <p:txBody>
          <a:bodyPr wrap="square">
            <a:spAutoFit/>
          </a:bodyPr>
          <a:lstStyle/>
          <a:p>
            <a:pPr algn="ctr">
              <a:lnSpc>
                <a:spcPct val="100000"/>
              </a:lnSpc>
              <a:spcBef>
                <a:spcPct val="0"/>
              </a:spcBef>
              <a:buFontTx/>
              <a:buNone/>
            </a:pPr>
            <a:r>
              <a:rPr lang="es-PE" sz="2800" b="1" dirty="0" smtClean="0">
                <a:solidFill>
                  <a:schemeClr val="accent5">
                    <a:lumMod val="50000"/>
                  </a:schemeClr>
                </a:solidFill>
                <a:latin typeface="Arial" panose="020B0604020202020204" pitchFamily="34" charset="0"/>
              </a:rPr>
              <a:t>CLASIFICACIÓN </a:t>
            </a:r>
            <a:r>
              <a:rPr lang="es-PE" sz="2800" b="1" dirty="0">
                <a:solidFill>
                  <a:schemeClr val="accent5">
                    <a:lumMod val="50000"/>
                  </a:schemeClr>
                </a:solidFill>
                <a:latin typeface="Arial" panose="020B0604020202020204" pitchFamily="34" charset="0"/>
              </a:rPr>
              <a:t>DEL TIEMPO </a:t>
            </a:r>
            <a:r>
              <a:rPr lang="es-PE" sz="2800" b="1" dirty="0" smtClean="0">
                <a:solidFill>
                  <a:schemeClr val="accent5">
                    <a:lumMod val="50000"/>
                  </a:schemeClr>
                </a:solidFill>
                <a:latin typeface="Arial" panose="020B0604020202020204" pitchFamily="34" charset="0"/>
              </a:rPr>
              <a:t>EN EL PROCESO PRODUCTIVO</a:t>
            </a:r>
            <a:endParaRPr lang="es-PE" sz="2800" b="1" dirty="0">
              <a:solidFill>
                <a:schemeClr val="accent5">
                  <a:lumMod val="50000"/>
                </a:schemeClr>
              </a:solidFill>
              <a:latin typeface="Arial" panose="020B0604020202020204" pitchFamily="34" charset="0"/>
            </a:endParaRPr>
          </a:p>
        </p:txBody>
      </p:sp>
      <p:sp>
        <p:nvSpPr>
          <p:cNvPr id="3" name="CuadroTexto 2"/>
          <p:cNvSpPr txBox="1"/>
          <p:nvPr/>
        </p:nvSpPr>
        <p:spPr>
          <a:xfrm>
            <a:off x="425003" y="1900362"/>
            <a:ext cx="8225906" cy="1938992"/>
          </a:xfrm>
          <a:prstGeom prst="rect">
            <a:avLst/>
          </a:prstGeom>
          <a:noFill/>
        </p:spPr>
        <p:txBody>
          <a:bodyPr wrap="square" rtlCol="0">
            <a:spAutoFit/>
          </a:bodyPr>
          <a:lstStyle/>
          <a:p>
            <a:pPr>
              <a:lnSpc>
                <a:spcPct val="150000"/>
              </a:lnSpc>
            </a:pPr>
            <a:r>
              <a:rPr lang="es-PE" sz="2000" dirty="0">
                <a:latin typeface="Arial" panose="020B0604020202020204" pitchFamily="34" charset="0"/>
                <a:cs typeface="Arial" panose="020B0604020202020204" pitchFamily="34" charset="0"/>
              </a:rPr>
              <a:t>D</a:t>
            </a:r>
            <a:r>
              <a:rPr lang="es-PE" sz="2000" dirty="0" smtClean="0">
                <a:latin typeface="Arial" panose="020B0604020202020204" pitchFamily="34" charset="0"/>
                <a:cs typeface="Arial" panose="020B0604020202020204" pitchFamily="34" charset="0"/>
              </a:rPr>
              <a:t>urante la clasificación de las actividades del proceso productivo, </a:t>
            </a:r>
            <a:r>
              <a:rPr lang="es-PE" sz="2000" dirty="0">
                <a:latin typeface="Arial" panose="020B0604020202020204" pitchFamily="34" charset="0"/>
                <a:cs typeface="Arial" panose="020B0604020202020204" pitchFamily="34" charset="0"/>
              </a:rPr>
              <a:t>s</a:t>
            </a:r>
            <a:r>
              <a:rPr lang="es-PE" sz="2000" dirty="0" smtClean="0">
                <a:latin typeface="Arial" panose="020B0604020202020204" pitchFamily="34" charset="0"/>
                <a:cs typeface="Arial" panose="020B0604020202020204" pitchFamily="34" charset="0"/>
              </a:rPr>
              <a:t>e </a:t>
            </a:r>
            <a:r>
              <a:rPr lang="es-PE" sz="2000" dirty="0">
                <a:latin typeface="Arial" panose="020B0604020202020204" pitchFamily="34" charset="0"/>
                <a:cs typeface="Arial" panose="020B0604020202020204" pitchFamily="34" charset="0"/>
              </a:rPr>
              <a:t>ha identificado </a:t>
            </a:r>
            <a:r>
              <a:rPr lang="es-PE" sz="2000" dirty="0" smtClean="0">
                <a:latin typeface="Arial" panose="020B0604020202020204" pitchFamily="34" charset="0"/>
                <a:cs typeface="Arial" panose="020B0604020202020204" pitchFamily="34" charset="0"/>
              </a:rPr>
              <a:t>varias formas de establecer la estructura de distribución de tiempo de la actividad productiva y que se podrían agruparían en:</a:t>
            </a:r>
          </a:p>
          <a:p>
            <a:pPr>
              <a:lnSpc>
                <a:spcPct val="150000"/>
              </a:lnSpc>
            </a:pPr>
            <a:endParaRPr lang="es-PE" sz="2000" dirty="0">
              <a:latin typeface="Arial" panose="020B0604020202020204" pitchFamily="34" charset="0"/>
              <a:cs typeface="Arial" panose="020B0604020202020204" pitchFamily="34" charset="0"/>
            </a:endParaRPr>
          </a:p>
        </p:txBody>
      </p:sp>
      <p:sp>
        <p:nvSpPr>
          <p:cNvPr id="4" name="Rectángulo 3"/>
          <p:cNvSpPr/>
          <p:nvPr/>
        </p:nvSpPr>
        <p:spPr>
          <a:xfrm>
            <a:off x="278268" y="3479766"/>
            <a:ext cx="8519376" cy="707886"/>
          </a:xfrm>
          <a:prstGeom prst="rect">
            <a:avLst/>
          </a:prstGeom>
        </p:spPr>
        <p:txBody>
          <a:bodyPr wrap="square">
            <a:spAutoFit/>
          </a:bodyPr>
          <a:lstStyle/>
          <a:p>
            <a:pPr algn="just">
              <a:lnSpc>
                <a:spcPct val="100000"/>
              </a:lnSpc>
              <a:spcBef>
                <a:spcPct val="0"/>
              </a:spcBef>
              <a:buFontTx/>
              <a:buNone/>
            </a:pPr>
            <a:r>
              <a:rPr lang="es-PE" sz="2000" dirty="0" smtClean="0">
                <a:solidFill>
                  <a:schemeClr val="accent5">
                    <a:lumMod val="50000"/>
                  </a:schemeClr>
                </a:solidFill>
                <a:latin typeface="Arial" panose="020B0604020202020204" pitchFamily="34" charset="0"/>
              </a:rPr>
              <a:t>1.- DISTRIBUCION </a:t>
            </a:r>
            <a:r>
              <a:rPr lang="es-PE" sz="2000" dirty="0">
                <a:solidFill>
                  <a:schemeClr val="accent5">
                    <a:lumMod val="50000"/>
                  </a:schemeClr>
                </a:solidFill>
                <a:latin typeface="Arial" panose="020B0604020202020204" pitchFamily="34" charset="0"/>
              </a:rPr>
              <a:t>DEL </a:t>
            </a:r>
            <a:r>
              <a:rPr lang="es-PE" sz="2000" b="1" dirty="0">
                <a:solidFill>
                  <a:schemeClr val="accent5">
                    <a:lumMod val="50000"/>
                  </a:schemeClr>
                </a:solidFill>
                <a:latin typeface="Arial" panose="020B0604020202020204" pitchFamily="34" charset="0"/>
              </a:rPr>
              <a:t>TIEMPO </a:t>
            </a:r>
            <a:r>
              <a:rPr lang="es-PE" sz="2000" b="1" dirty="0" smtClean="0">
                <a:solidFill>
                  <a:schemeClr val="accent5">
                    <a:lumMod val="50000"/>
                  </a:schemeClr>
                </a:solidFill>
                <a:latin typeface="Arial" panose="020B0604020202020204" pitchFamily="34" charset="0"/>
              </a:rPr>
              <a:t> DE TRABAJO RESPECTO AL</a:t>
            </a:r>
          </a:p>
          <a:p>
            <a:pPr algn="just">
              <a:lnSpc>
                <a:spcPct val="100000"/>
              </a:lnSpc>
              <a:spcBef>
                <a:spcPct val="0"/>
              </a:spcBef>
              <a:buFontTx/>
              <a:buNone/>
            </a:pPr>
            <a:r>
              <a:rPr lang="es-PE" sz="2000" b="1" dirty="0">
                <a:solidFill>
                  <a:schemeClr val="accent5">
                    <a:lumMod val="50000"/>
                  </a:schemeClr>
                </a:solidFill>
                <a:latin typeface="Arial" panose="020B0604020202020204" pitchFamily="34" charset="0"/>
              </a:rPr>
              <a:t> </a:t>
            </a:r>
            <a:r>
              <a:rPr lang="es-PE" sz="2000" b="1" dirty="0" smtClean="0">
                <a:solidFill>
                  <a:schemeClr val="accent5">
                    <a:lumMod val="50000"/>
                  </a:schemeClr>
                </a:solidFill>
                <a:latin typeface="Arial" panose="020B0604020202020204" pitchFamily="34" charset="0"/>
              </a:rPr>
              <a:t>    EQUIPO MINERO</a:t>
            </a:r>
            <a:endParaRPr lang="es-PE" sz="2000" b="1" dirty="0">
              <a:solidFill>
                <a:schemeClr val="accent5">
                  <a:lumMod val="50000"/>
                </a:schemeClr>
              </a:solidFill>
              <a:latin typeface="Arial" panose="020B0604020202020204" pitchFamily="34" charset="0"/>
            </a:endParaRPr>
          </a:p>
        </p:txBody>
      </p:sp>
      <p:sp>
        <p:nvSpPr>
          <p:cNvPr id="5" name="CuadroTexto 4"/>
          <p:cNvSpPr txBox="1"/>
          <p:nvPr/>
        </p:nvSpPr>
        <p:spPr>
          <a:xfrm>
            <a:off x="169805" y="4895538"/>
            <a:ext cx="8481104" cy="707886"/>
          </a:xfrm>
          <a:prstGeom prst="rect">
            <a:avLst/>
          </a:prstGeom>
          <a:noFill/>
        </p:spPr>
        <p:txBody>
          <a:bodyPr wrap="none" rtlCol="0">
            <a:spAutoFit/>
          </a:bodyPr>
          <a:lstStyle/>
          <a:p>
            <a:r>
              <a:rPr lang="es-PE" sz="2000" dirty="0" smtClean="0">
                <a:solidFill>
                  <a:schemeClr val="accent5">
                    <a:lumMod val="50000"/>
                  </a:schemeClr>
                </a:solidFill>
                <a:latin typeface="Arial" panose="020B0604020202020204" pitchFamily="34" charset="0"/>
                <a:cs typeface="Arial" panose="020B0604020202020204" pitchFamily="34" charset="0"/>
              </a:rPr>
              <a:t>2.- DISTRIBUCIÓN  DEL </a:t>
            </a:r>
            <a:r>
              <a:rPr lang="es-PE" sz="2000" b="1" dirty="0" smtClean="0">
                <a:solidFill>
                  <a:schemeClr val="accent5">
                    <a:lumMod val="50000"/>
                  </a:schemeClr>
                </a:solidFill>
                <a:latin typeface="Arial" panose="020B0604020202020204" pitchFamily="34" charset="0"/>
                <a:cs typeface="Arial" panose="020B0604020202020204" pitchFamily="34" charset="0"/>
              </a:rPr>
              <a:t>TIEMPO DEL TRABAJADOR Y DEL EQUIPO </a:t>
            </a:r>
          </a:p>
          <a:p>
            <a:r>
              <a:rPr lang="es-PE" sz="2000" b="1" dirty="0" smtClean="0">
                <a:solidFill>
                  <a:schemeClr val="accent5">
                    <a:lumMod val="50000"/>
                  </a:schemeClr>
                </a:solidFill>
                <a:latin typeface="Arial" panose="020B0604020202020204" pitchFamily="34" charset="0"/>
                <a:cs typeface="Arial" panose="020B0604020202020204" pitchFamily="34" charset="0"/>
              </a:rPr>
              <a:t>     ESPECTO  AL PROCESO PRODUCTIVO</a:t>
            </a:r>
            <a:endParaRPr lang="es-PE" sz="2000" b="1" dirty="0">
              <a:solidFill>
                <a:schemeClr val="accent5">
                  <a:lumMod val="50000"/>
                </a:schemeClr>
              </a:solidFill>
              <a:latin typeface="Arial" panose="020B0604020202020204" pitchFamily="34" charset="0"/>
              <a:cs typeface="Arial" panose="020B0604020202020204" pitchFamily="34" charset="0"/>
            </a:endParaRPr>
          </a:p>
        </p:txBody>
      </p:sp>
      <p:sp>
        <p:nvSpPr>
          <p:cNvPr id="6" name="CuadroTexto 5"/>
          <p:cNvSpPr txBox="1"/>
          <p:nvPr/>
        </p:nvSpPr>
        <p:spPr>
          <a:xfrm>
            <a:off x="425003" y="4167391"/>
            <a:ext cx="7702750" cy="707886"/>
          </a:xfrm>
          <a:prstGeom prst="rect">
            <a:avLst/>
          </a:prstGeom>
          <a:noFill/>
        </p:spPr>
        <p:txBody>
          <a:bodyPr wrap="none" rtlCol="0">
            <a:spAutoFit/>
          </a:bodyPr>
          <a:lstStyle/>
          <a:p>
            <a:r>
              <a:rPr lang="es-PE" sz="2000" i="1" dirty="0" smtClean="0">
                <a:latin typeface="Arial" panose="020B0604020202020204" pitchFamily="34" charset="0"/>
                <a:cs typeface="Arial" panose="020B0604020202020204" pitchFamily="34" charset="0"/>
              </a:rPr>
              <a:t>Método que un gran sector de empresas mineras es utilizando en </a:t>
            </a:r>
          </a:p>
          <a:p>
            <a:r>
              <a:rPr lang="es-PE" sz="2000" i="1" dirty="0" smtClean="0">
                <a:latin typeface="Arial" panose="020B0604020202020204" pitchFamily="34" charset="0"/>
                <a:cs typeface="Arial" panose="020B0604020202020204" pitchFamily="34" charset="0"/>
              </a:rPr>
              <a:t>diferentes variantes </a:t>
            </a:r>
            <a:endParaRPr lang="es-PE" sz="2000" i="1" dirty="0">
              <a:latin typeface="Arial" panose="020B0604020202020204" pitchFamily="34" charset="0"/>
              <a:cs typeface="Arial" panose="020B0604020202020204" pitchFamily="34" charset="0"/>
            </a:endParaRPr>
          </a:p>
        </p:txBody>
      </p:sp>
      <p:sp>
        <p:nvSpPr>
          <p:cNvPr id="7" name="CuadroTexto 6"/>
          <p:cNvSpPr txBox="1"/>
          <p:nvPr/>
        </p:nvSpPr>
        <p:spPr>
          <a:xfrm>
            <a:off x="614149" y="5603424"/>
            <a:ext cx="4984057" cy="400110"/>
          </a:xfrm>
          <a:prstGeom prst="rect">
            <a:avLst/>
          </a:prstGeom>
          <a:noFill/>
        </p:spPr>
        <p:txBody>
          <a:bodyPr wrap="none" rtlCol="0">
            <a:spAutoFit/>
          </a:bodyPr>
          <a:lstStyle/>
          <a:p>
            <a:r>
              <a:rPr lang="es-PE" sz="2000" i="1" dirty="0" smtClean="0">
                <a:latin typeface="Arial" panose="020B0604020202020204" pitchFamily="34" charset="0"/>
                <a:cs typeface="Arial" panose="020B0604020202020204" pitchFamily="34" charset="0"/>
              </a:rPr>
              <a:t>Método desarrollado en presente estudio </a:t>
            </a:r>
            <a:endParaRPr lang="es-PE"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428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579" y="946255"/>
            <a:ext cx="8339071" cy="954107"/>
          </a:xfrm>
          <a:prstGeom prst="rect">
            <a:avLst/>
          </a:prstGeom>
        </p:spPr>
        <p:txBody>
          <a:bodyPr wrap="square">
            <a:spAutoFit/>
          </a:bodyPr>
          <a:lstStyle/>
          <a:p>
            <a:pPr algn="ctr">
              <a:lnSpc>
                <a:spcPct val="100000"/>
              </a:lnSpc>
              <a:spcBef>
                <a:spcPct val="0"/>
              </a:spcBef>
              <a:buFontTx/>
              <a:buNone/>
            </a:pPr>
            <a:r>
              <a:rPr lang="es-PE" sz="2800" b="1" dirty="0" smtClean="0">
                <a:solidFill>
                  <a:schemeClr val="accent5">
                    <a:lumMod val="50000"/>
                  </a:schemeClr>
                </a:solidFill>
                <a:latin typeface="Arial" panose="020B0604020202020204" pitchFamily="34" charset="0"/>
              </a:rPr>
              <a:t>CLASIFICACIÓN </a:t>
            </a:r>
            <a:r>
              <a:rPr lang="es-PE" sz="2800" b="1" dirty="0">
                <a:solidFill>
                  <a:schemeClr val="accent5">
                    <a:lumMod val="50000"/>
                  </a:schemeClr>
                </a:solidFill>
                <a:latin typeface="Arial" panose="020B0604020202020204" pitchFamily="34" charset="0"/>
              </a:rPr>
              <a:t>DEL TIEMPO </a:t>
            </a:r>
            <a:r>
              <a:rPr lang="es-PE" sz="2800" b="1" dirty="0" smtClean="0">
                <a:solidFill>
                  <a:schemeClr val="accent5">
                    <a:lumMod val="50000"/>
                  </a:schemeClr>
                </a:solidFill>
                <a:latin typeface="Arial" panose="020B0604020202020204" pitchFamily="34" charset="0"/>
              </a:rPr>
              <a:t>EN EL PROCESO PRODUCTIVO</a:t>
            </a:r>
            <a:endParaRPr lang="es-PE" sz="2800" b="1" dirty="0">
              <a:solidFill>
                <a:schemeClr val="accent5">
                  <a:lumMod val="50000"/>
                </a:schemeClr>
              </a:solidFill>
              <a:latin typeface="Arial" panose="020B0604020202020204" pitchFamily="34" charset="0"/>
            </a:endParaRPr>
          </a:p>
        </p:txBody>
      </p:sp>
      <p:sp>
        <p:nvSpPr>
          <p:cNvPr id="4" name="CuadroTexto 3"/>
          <p:cNvSpPr txBox="1"/>
          <p:nvPr/>
        </p:nvSpPr>
        <p:spPr>
          <a:xfrm>
            <a:off x="394338" y="1996435"/>
            <a:ext cx="8477001" cy="3170099"/>
          </a:xfrm>
          <a:prstGeom prst="rect">
            <a:avLst/>
          </a:prstGeom>
          <a:noFill/>
        </p:spPr>
        <p:txBody>
          <a:bodyPr wrap="none" rtlCol="0">
            <a:spAutoFit/>
          </a:bodyPr>
          <a:lstStyle/>
          <a:p>
            <a:r>
              <a:rPr lang="es-PE" sz="2000" dirty="0" smtClean="0">
                <a:latin typeface="Arial" panose="020B0604020202020204" pitchFamily="34" charset="0"/>
                <a:cs typeface="Arial" panose="020B0604020202020204" pitchFamily="34" charset="0"/>
              </a:rPr>
              <a:t>Como se menciono mas arriba, existen métodos de gestión de tiempo</a:t>
            </a:r>
          </a:p>
          <a:p>
            <a:r>
              <a:rPr lang="es-PE" sz="2000" dirty="0" smtClean="0">
                <a:latin typeface="Arial" panose="020B0604020202020204" pitchFamily="34" charset="0"/>
                <a:cs typeface="Arial" panose="020B0604020202020204" pitchFamily="34" charset="0"/>
              </a:rPr>
              <a:t>Que las empresas han adoptado de acuerdo a los indicadores que</a:t>
            </a:r>
          </a:p>
          <a:p>
            <a:r>
              <a:rPr lang="es-PE" sz="2000" dirty="0" smtClean="0">
                <a:latin typeface="Arial" panose="020B0604020202020204" pitchFamily="34" charset="0"/>
                <a:cs typeface="Arial" panose="020B0604020202020204" pitchFamily="34" charset="0"/>
              </a:rPr>
              <a:t>consideran adecuados para medir la gestión de sus operaciones, como</a:t>
            </a:r>
          </a:p>
          <a:p>
            <a:r>
              <a:rPr lang="es-PE" sz="2000" dirty="0" smtClean="0">
                <a:latin typeface="Arial" panose="020B0604020202020204" pitchFamily="34" charset="0"/>
                <a:cs typeface="Arial" panose="020B0604020202020204" pitchFamily="34" charset="0"/>
              </a:rPr>
              <a:t>Por ejemplo:</a:t>
            </a:r>
          </a:p>
          <a:p>
            <a:endParaRPr lang="es-PE" sz="2000" dirty="0">
              <a:latin typeface="Arial" panose="020B0604020202020204" pitchFamily="34" charset="0"/>
              <a:cs typeface="Arial" panose="020B0604020202020204" pitchFamily="34" charset="0"/>
            </a:endParaRPr>
          </a:p>
          <a:p>
            <a:pPr marL="342900" indent="-342900">
              <a:buFontTx/>
              <a:buChar char="-"/>
            </a:pPr>
            <a:r>
              <a:rPr lang="es-PE" sz="2000" dirty="0" smtClean="0">
                <a:latin typeface="Arial" panose="020B0604020202020204" pitchFamily="34" charset="0"/>
                <a:cs typeface="Arial" panose="020B0604020202020204" pitchFamily="34" charset="0"/>
              </a:rPr>
              <a:t>Método ASARCO</a:t>
            </a:r>
          </a:p>
          <a:p>
            <a:pPr marL="342900" indent="-342900">
              <a:buFontTx/>
              <a:buChar char="-"/>
            </a:pPr>
            <a:r>
              <a:rPr lang="es-PE" sz="2000" dirty="0" smtClean="0">
                <a:latin typeface="Arial" panose="020B0604020202020204" pitchFamily="34" charset="0"/>
                <a:cs typeface="Arial" panose="020B0604020202020204" pitchFamily="34" charset="0"/>
              </a:rPr>
              <a:t>Método BHP </a:t>
            </a:r>
            <a:r>
              <a:rPr lang="es-PE" sz="2000" dirty="0" err="1" smtClean="0">
                <a:latin typeface="Arial" panose="020B0604020202020204" pitchFamily="34" charset="0"/>
                <a:cs typeface="Arial" panose="020B0604020202020204" pitchFamily="34" charset="0"/>
              </a:rPr>
              <a:t>Minerals</a:t>
            </a:r>
            <a:endParaRPr lang="es-PE" sz="2000" dirty="0" smtClean="0">
              <a:latin typeface="Arial" panose="020B0604020202020204" pitchFamily="34" charset="0"/>
              <a:cs typeface="Arial" panose="020B0604020202020204" pitchFamily="34" charset="0"/>
            </a:endParaRPr>
          </a:p>
          <a:p>
            <a:pPr marL="342900" indent="-342900">
              <a:buFontTx/>
              <a:buChar char="-"/>
            </a:pPr>
            <a:r>
              <a:rPr lang="es-PE" sz="2000" dirty="0" err="1" smtClean="0">
                <a:latin typeface="Arial" panose="020B0604020202020204" pitchFamily="34" charset="0"/>
                <a:cs typeface="Arial" panose="020B0604020202020204" pitchFamily="34" charset="0"/>
              </a:rPr>
              <a:t>Metodo</a:t>
            </a:r>
            <a:r>
              <a:rPr lang="es-PE" sz="2000" dirty="0" smtClean="0">
                <a:latin typeface="Arial" panose="020B0604020202020204" pitchFamily="34" charset="0"/>
                <a:cs typeface="Arial" panose="020B0604020202020204" pitchFamily="34" charset="0"/>
              </a:rPr>
              <a:t> </a:t>
            </a:r>
            <a:r>
              <a:rPr lang="es-PE" sz="2000" dirty="0" err="1" smtClean="0">
                <a:latin typeface="Arial" panose="020B0604020202020204" pitchFamily="34" charset="0"/>
                <a:cs typeface="Arial" panose="020B0604020202020204" pitchFamily="34" charset="0"/>
              </a:rPr>
              <a:t>Southern</a:t>
            </a:r>
            <a:r>
              <a:rPr lang="es-PE" sz="2000" dirty="0" smtClean="0">
                <a:latin typeface="Arial" panose="020B0604020202020204" pitchFamily="34" charset="0"/>
                <a:cs typeface="Arial" panose="020B0604020202020204" pitchFamily="34" charset="0"/>
              </a:rPr>
              <a:t> </a:t>
            </a:r>
            <a:r>
              <a:rPr lang="es-PE" sz="2000" dirty="0" err="1">
                <a:latin typeface="Arial" panose="020B0604020202020204" pitchFamily="34" charset="0"/>
                <a:cs typeface="Arial" panose="020B0604020202020204" pitchFamily="34" charset="0"/>
              </a:rPr>
              <a:t>Copper</a:t>
            </a:r>
            <a:r>
              <a:rPr lang="es-PE" sz="2000" dirty="0">
                <a:latin typeface="Arial" panose="020B0604020202020204" pitchFamily="34" charset="0"/>
                <a:cs typeface="Arial" panose="020B0604020202020204" pitchFamily="34" charset="0"/>
              </a:rPr>
              <a:t> </a:t>
            </a:r>
            <a:r>
              <a:rPr lang="es-PE" sz="2000" dirty="0" err="1" smtClean="0">
                <a:latin typeface="Arial" panose="020B0604020202020204" pitchFamily="34" charset="0"/>
                <a:cs typeface="Arial" panose="020B0604020202020204" pitchFamily="34" charset="0"/>
              </a:rPr>
              <a:t>Corporation</a:t>
            </a:r>
            <a:endParaRPr lang="es-PE" sz="2000" dirty="0" smtClean="0">
              <a:latin typeface="Arial" panose="020B0604020202020204" pitchFamily="34" charset="0"/>
              <a:cs typeface="Arial" panose="020B0604020202020204" pitchFamily="34" charset="0"/>
            </a:endParaRPr>
          </a:p>
          <a:p>
            <a:pPr marL="342900" indent="-342900">
              <a:buFontTx/>
              <a:buChar char="-"/>
            </a:pPr>
            <a:r>
              <a:rPr lang="es-PE" sz="2000" dirty="0" err="1" smtClean="0">
                <a:latin typeface="Arial" panose="020B0604020202020204" pitchFamily="34" charset="0"/>
                <a:cs typeface="Arial" panose="020B0604020202020204" pitchFamily="34" charset="0"/>
              </a:rPr>
              <a:t>Metodo</a:t>
            </a:r>
            <a:r>
              <a:rPr lang="es-PE" sz="2000" dirty="0" smtClean="0">
                <a:latin typeface="Arial" panose="020B0604020202020204" pitchFamily="34" charset="0"/>
                <a:cs typeface="Arial" panose="020B0604020202020204" pitchFamily="34" charset="0"/>
              </a:rPr>
              <a:t> Gold </a:t>
            </a:r>
            <a:r>
              <a:rPr lang="es-PE" sz="2000" dirty="0" err="1" smtClean="0">
                <a:latin typeface="Arial" panose="020B0604020202020204" pitchFamily="34" charset="0"/>
                <a:cs typeface="Arial" panose="020B0604020202020204" pitchFamily="34" charset="0"/>
              </a:rPr>
              <a:t>Fields</a:t>
            </a:r>
            <a:endParaRPr lang="es-PE" sz="2000" dirty="0" smtClean="0">
              <a:latin typeface="Arial" panose="020B0604020202020204" pitchFamily="34" charset="0"/>
              <a:cs typeface="Arial" panose="020B0604020202020204" pitchFamily="34" charset="0"/>
            </a:endParaRPr>
          </a:p>
          <a:p>
            <a:pPr marL="342900" indent="-342900">
              <a:buFontTx/>
              <a:buChar char="-"/>
            </a:pPr>
            <a:r>
              <a:rPr lang="es-PE" sz="2000" dirty="0" smtClean="0">
                <a:latin typeface="Arial" panose="020B0604020202020204" pitchFamily="34" charset="0"/>
                <a:cs typeface="Arial" panose="020B0604020202020204" pitchFamily="34" charset="0"/>
              </a:rPr>
              <a:t>Y otros</a:t>
            </a:r>
            <a:endParaRPr lang="es-PE" sz="2000" dirty="0">
              <a:latin typeface="Arial" panose="020B0604020202020204" pitchFamily="34" charset="0"/>
              <a:cs typeface="Arial" panose="020B0604020202020204" pitchFamily="34" charset="0"/>
            </a:endParaRPr>
          </a:p>
        </p:txBody>
      </p:sp>
      <p:sp>
        <p:nvSpPr>
          <p:cNvPr id="5" name="CuadroTexto 4"/>
          <p:cNvSpPr txBox="1"/>
          <p:nvPr/>
        </p:nvSpPr>
        <p:spPr>
          <a:xfrm>
            <a:off x="394338" y="5262607"/>
            <a:ext cx="7917552" cy="707886"/>
          </a:xfrm>
          <a:prstGeom prst="rect">
            <a:avLst/>
          </a:prstGeom>
          <a:noFill/>
        </p:spPr>
        <p:txBody>
          <a:bodyPr wrap="none" rtlCol="0">
            <a:spAutoFit/>
          </a:bodyPr>
          <a:lstStyle/>
          <a:p>
            <a:r>
              <a:rPr lang="es-PE" sz="2000" dirty="0" smtClean="0">
                <a:latin typeface="Arial" panose="020B0604020202020204" pitchFamily="34" charset="0"/>
                <a:cs typeface="Arial" panose="020B0604020202020204" pitchFamily="34" charset="0"/>
              </a:rPr>
              <a:t>La mayoría de estos métodos se basan en la distribución del tiempo</a:t>
            </a:r>
          </a:p>
          <a:p>
            <a:r>
              <a:rPr lang="es-PE" sz="2000" dirty="0" smtClean="0">
                <a:latin typeface="Arial" panose="020B0604020202020204" pitchFamily="34" charset="0"/>
                <a:cs typeface="Arial" panose="020B0604020202020204" pitchFamily="34" charset="0"/>
              </a:rPr>
              <a:t>de trabajo respecto al equipo minero</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0402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31909" y="944842"/>
            <a:ext cx="8734670" cy="3355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altLang="es-PE" sz="2200" b="1" dirty="0" smtClean="0">
                <a:solidFill>
                  <a:srgbClr val="002060"/>
                </a:solidFill>
                <a:latin typeface="Arial" panose="020B0604020202020204" pitchFamily="34" charset="0"/>
                <a:cs typeface="Arial" panose="020B0604020202020204" pitchFamily="34" charset="0"/>
              </a:rPr>
              <a:t>METODO DE CONTROL DE TIEMPO DE UNA EMPRESA MINERA</a:t>
            </a:r>
          </a:p>
        </p:txBody>
      </p:sp>
      <p:sp>
        <p:nvSpPr>
          <p:cNvPr id="3" name="Rectángulo 2"/>
          <p:cNvSpPr/>
          <p:nvPr/>
        </p:nvSpPr>
        <p:spPr>
          <a:xfrm>
            <a:off x="890967" y="1771672"/>
            <a:ext cx="2861579" cy="456055"/>
          </a:xfrm>
          <a:prstGeom prst="rect">
            <a:avLst/>
          </a:prstGeom>
          <a:solidFill>
            <a:srgbClr val="FF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smtClean="0"/>
              <a:t>E</a:t>
            </a:r>
            <a:endParaRPr lang="es-PE" sz="2400" dirty="0"/>
          </a:p>
        </p:txBody>
      </p:sp>
      <p:sp>
        <p:nvSpPr>
          <p:cNvPr id="4" name="Rectángulo 3"/>
          <p:cNvSpPr/>
          <p:nvPr/>
        </p:nvSpPr>
        <p:spPr>
          <a:xfrm>
            <a:off x="3752546" y="1771672"/>
            <a:ext cx="1512168" cy="456055"/>
          </a:xfrm>
          <a:prstGeom prst="rect">
            <a:avLst/>
          </a:prstGeom>
          <a:solidFill>
            <a:srgbClr val="00FF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smtClean="0">
                <a:solidFill>
                  <a:schemeClr val="tx1"/>
                </a:solidFill>
              </a:rPr>
              <a:t>D</a:t>
            </a:r>
            <a:endParaRPr lang="es-PE" sz="2400" dirty="0">
              <a:solidFill>
                <a:schemeClr val="tx1"/>
              </a:solidFill>
            </a:endParaRPr>
          </a:p>
        </p:txBody>
      </p:sp>
      <p:sp>
        <p:nvSpPr>
          <p:cNvPr id="5" name="Rectángulo 4"/>
          <p:cNvSpPr/>
          <p:nvPr/>
        </p:nvSpPr>
        <p:spPr>
          <a:xfrm>
            <a:off x="5264714" y="1771673"/>
            <a:ext cx="1224136" cy="456055"/>
          </a:xfrm>
          <a:prstGeom prst="rect">
            <a:avLst/>
          </a:prstGeom>
          <a:solidFill>
            <a:schemeClr val="accent5">
              <a:lumMod val="5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smtClean="0"/>
              <a:t>I</a:t>
            </a:r>
            <a:endParaRPr lang="es-PE" sz="2400" dirty="0"/>
          </a:p>
        </p:txBody>
      </p:sp>
      <p:sp>
        <p:nvSpPr>
          <p:cNvPr id="6" name="Rectángulo 5"/>
          <p:cNvSpPr/>
          <p:nvPr/>
        </p:nvSpPr>
        <p:spPr>
          <a:xfrm>
            <a:off x="6506597" y="1771369"/>
            <a:ext cx="1440160" cy="456295"/>
          </a:xfrm>
          <a:prstGeom prst="rect">
            <a:avLst/>
          </a:prstGeom>
          <a:solidFill>
            <a:srgbClr val="FFFF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smtClean="0">
                <a:solidFill>
                  <a:schemeClr val="tx1"/>
                </a:solidFill>
              </a:rPr>
              <a:t>R</a:t>
            </a:r>
            <a:endParaRPr lang="es-PE" sz="2400" dirty="0">
              <a:solidFill>
                <a:schemeClr val="tx1"/>
              </a:solidFill>
            </a:endParaRPr>
          </a:p>
        </p:txBody>
      </p:sp>
      <p:cxnSp>
        <p:nvCxnSpPr>
          <p:cNvPr id="7" name="Conector recto 6"/>
          <p:cNvCxnSpPr/>
          <p:nvPr/>
        </p:nvCxnSpPr>
        <p:spPr>
          <a:xfrm flipH="1">
            <a:off x="888546" y="1369820"/>
            <a:ext cx="5236" cy="242325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3752545" y="2194768"/>
            <a:ext cx="0" cy="47746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898385" y="2526134"/>
            <a:ext cx="2861579" cy="0"/>
          </a:xfrm>
          <a:prstGeom prst="straightConnector1">
            <a:avLst/>
          </a:prstGeom>
          <a:ln w="22225">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1309233" y="2165971"/>
            <a:ext cx="2284793" cy="400110"/>
          </a:xfrm>
          <a:prstGeom prst="rect">
            <a:avLst/>
          </a:prstGeom>
          <a:noFill/>
        </p:spPr>
        <p:txBody>
          <a:bodyPr wrap="none" rtlCol="0">
            <a:spAutoFit/>
          </a:bodyPr>
          <a:lstStyle/>
          <a:p>
            <a:r>
              <a:rPr lang="es-PE" sz="2000" b="1" dirty="0" smtClean="0">
                <a:solidFill>
                  <a:schemeClr val="accent5">
                    <a:lumMod val="50000"/>
                  </a:schemeClr>
                </a:solidFill>
              </a:rPr>
              <a:t>E</a:t>
            </a:r>
            <a:r>
              <a:rPr lang="es-PE" sz="2000" dirty="0" smtClean="0"/>
              <a:t> (Tiempo efectivo)</a:t>
            </a:r>
            <a:endParaRPr lang="es-PE" sz="2000" dirty="0"/>
          </a:p>
        </p:txBody>
      </p:sp>
      <p:cxnSp>
        <p:nvCxnSpPr>
          <p:cNvPr id="11" name="Conector recto de flecha 10"/>
          <p:cNvCxnSpPr/>
          <p:nvPr/>
        </p:nvCxnSpPr>
        <p:spPr>
          <a:xfrm flipV="1">
            <a:off x="860919" y="2898727"/>
            <a:ext cx="4386958" cy="32968"/>
          </a:xfrm>
          <a:prstGeom prst="straightConnector1">
            <a:avLst/>
          </a:prstGeom>
          <a:ln w="22225">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5247877" y="2222133"/>
            <a:ext cx="0" cy="76045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flipH="1">
            <a:off x="6514015" y="1769166"/>
            <a:ext cx="1299" cy="15433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7946757" y="1369820"/>
            <a:ext cx="43259" cy="242325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1075731" y="2511120"/>
            <a:ext cx="2867645" cy="400110"/>
          </a:xfrm>
          <a:prstGeom prst="rect">
            <a:avLst/>
          </a:prstGeom>
          <a:noFill/>
        </p:spPr>
        <p:txBody>
          <a:bodyPr wrap="none" rtlCol="0">
            <a:spAutoFit/>
          </a:bodyPr>
          <a:lstStyle/>
          <a:p>
            <a:r>
              <a:rPr lang="es-PE" sz="2000" b="1" dirty="0" smtClean="0">
                <a:solidFill>
                  <a:schemeClr val="accent5">
                    <a:lumMod val="50000"/>
                  </a:schemeClr>
                </a:solidFill>
              </a:rPr>
              <a:t>O</a:t>
            </a:r>
            <a:r>
              <a:rPr lang="es-PE" sz="2000" dirty="0" smtClean="0"/>
              <a:t> (Tiempo de operación)</a:t>
            </a:r>
            <a:endParaRPr lang="es-PE" sz="2000" dirty="0"/>
          </a:p>
        </p:txBody>
      </p:sp>
      <p:sp>
        <p:nvSpPr>
          <p:cNvPr id="16" name="CuadroTexto 15"/>
          <p:cNvSpPr txBox="1"/>
          <p:nvPr/>
        </p:nvSpPr>
        <p:spPr>
          <a:xfrm>
            <a:off x="2975701" y="2917909"/>
            <a:ext cx="2547492" cy="400110"/>
          </a:xfrm>
          <a:prstGeom prst="rect">
            <a:avLst/>
          </a:prstGeom>
          <a:noFill/>
        </p:spPr>
        <p:txBody>
          <a:bodyPr wrap="none" rtlCol="0">
            <a:spAutoFit/>
          </a:bodyPr>
          <a:lstStyle/>
          <a:p>
            <a:r>
              <a:rPr lang="es-PE" sz="2000" b="1" dirty="0" smtClean="0">
                <a:solidFill>
                  <a:schemeClr val="accent5">
                    <a:lumMod val="50000"/>
                  </a:schemeClr>
                </a:solidFill>
              </a:rPr>
              <a:t>P</a:t>
            </a:r>
            <a:r>
              <a:rPr lang="es-PE" sz="2000" dirty="0" smtClean="0"/>
              <a:t> (Tiempo disponible)</a:t>
            </a:r>
            <a:endParaRPr lang="es-PE" sz="2000" dirty="0"/>
          </a:p>
        </p:txBody>
      </p:sp>
      <p:sp>
        <p:nvSpPr>
          <p:cNvPr id="17" name="CuadroTexto 16"/>
          <p:cNvSpPr txBox="1"/>
          <p:nvPr/>
        </p:nvSpPr>
        <p:spPr>
          <a:xfrm>
            <a:off x="4073167" y="3279046"/>
            <a:ext cx="1855764" cy="400110"/>
          </a:xfrm>
          <a:prstGeom prst="rect">
            <a:avLst/>
          </a:prstGeom>
          <a:noFill/>
        </p:spPr>
        <p:txBody>
          <a:bodyPr wrap="none" rtlCol="0">
            <a:spAutoFit/>
          </a:bodyPr>
          <a:lstStyle/>
          <a:p>
            <a:r>
              <a:rPr lang="es-PE" sz="2000" b="1" dirty="0" smtClean="0">
                <a:solidFill>
                  <a:schemeClr val="accent5">
                    <a:lumMod val="50000"/>
                  </a:schemeClr>
                </a:solidFill>
              </a:rPr>
              <a:t>T</a:t>
            </a:r>
            <a:r>
              <a:rPr lang="es-PE" sz="2000" dirty="0" smtClean="0"/>
              <a:t> (Tiempo total)</a:t>
            </a:r>
            <a:endParaRPr lang="es-PE" sz="2000" dirty="0"/>
          </a:p>
        </p:txBody>
      </p:sp>
      <p:cxnSp>
        <p:nvCxnSpPr>
          <p:cNvPr id="18" name="Conector recto de flecha 17"/>
          <p:cNvCxnSpPr/>
          <p:nvPr/>
        </p:nvCxnSpPr>
        <p:spPr>
          <a:xfrm flipV="1">
            <a:off x="897371" y="3299711"/>
            <a:ext cx="5617943" cy="27518"/>
          </a:xfrm>
          <a:prstGeom prst="straightConnector1">
            <a:avLst/>
          </a:prstGeom>
          <a:ln w="22225">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V="1">
            <a:off x="883548" y="3696927"/>
            <a:ext cx="7106468" cy="19508"/>
          </a:xfrm>
          <a:prstGeom prst="straightConnector1">
            <a:avLst/>
          </a:prstGeom>
          <a:ln w="22225">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883548" y="1372327"/>
            <a:ext cx="7063209" cy="396839"/>
          </a:xfrm>
          <a:prstGeom prst="rect">
            <a:avLst/>
          </a:prstGeom>
          <a:solidFill>
            <a:schemeClr val="bg1">
              <a:lumMod val="75000"/>
            </a:schemeClr>
          </a:solidFill>
          <a:ln w="222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accent5">
                    <a:lumMod val="50000"/>
                  </a:schemeClr>
                </a:solidFill>
                <a:latin typeface="Arial" panose="020B0604020202020204" pitchFamily="34" charset="0"/>
                <a:cs typeface="Arial" panose="020B0604020202020204" pitchFamily="34" charset="0"/>
              </a:rPr>
              <a:t>TIEMPO TOTAL</a:t>
            </a:r>
            <a:endParaRPr lang="es-PE" b="1" dirty="0">
              <a:solidFill>
                <a:schemeClr val="accent5">
                  <a:lumMod val="50000"/>
                </a:schemeClr>
              </a:solidFill>
              <a:latin typeface="Arial" panose="020B0604020202020204" pitchFamily="34" charset="0"/>
              <a:cs typeface="Arial" panose="020B0604020202020204" pitchFamily="34" charset="0"/>
            </a:endParaRPr>
          </a:p>
        </p:txBody>
      </p:sp>
      <p:sp>
        <p:nvSpPr>
          <p:cNvPr id="21" name="CuadroTexto 20"/>
          <p:cNvSpPr txBox="1"/>
          <p:nvPr/>
        </p:nvSpPr>
        <p:spPr>
          <a:xfrm>
            <a:off x="231908" y="3720344"/>
            <a:ext cx="2881998" cy="1323439"/>
          </a:xfrm>
          <a:prstGeom prst="rect">
            <a:avLst/>
          </a:prstGeom>
          <a:noFill/>
        </p:spPr>
        <p:txBody>
          <a:bodyPr wrap="square" rtlCol="0">
            <a:spAutoFit/>
          </a:bodyPr>
          <a:lstStyle/>
          <a:p>
            <a:r>
              <a:rPr lang="es-PE" sz="2000" dirty="0" smtClean="0">
                <a:solidFill>
                  <a:srgbClr val="002060"/>
                </a:solidFill>
                <a:latin typeface="Arial" panose="020B0604020202020204" pitchFamily="34" charset="0"/>
                <a:cs typeface="Arial" panose="020B0604020202020204" pitchFamily="34" charset="0"/>
              </a:rPr>
              <a:t>E</a:t>
            </a:r>
            <a:r>
              <a:rPr lang="es-PE" sz="2000" dirty="0" smtClean="0">
                <a:latin typeface="Arial" panose="020B0604020202020204" pitchFamily="34" charset="0"/>
                <a:cs typeface="Arial" panose="020B0604020202020204" pitchFamily="34" charset="0"/>
              </a:rPr>
              <a:t>   Efectivo</a:t>
            </a:r>
          </a:p>
          <a:p>
            <a:r>
              <a:rPr lang="es-PE" sz="2000" dirty="0" smtClean="0">
                <a:latin typeface="Arial" panose="020B0604020202020204" pitchFamily="34" charset="0"/>
                <a:cs typeface="Arial" panose="020B0604020202020204" pitchFamily="34" charset="0"/>
              </a:rPr>
              <a:t>D   Demoras operativas</a:t>
            </a:r>
          </a:p>
          <a:p>
            <a:r>
              <a:rPr lang="es-PE" sz="2000" dirty="0" smtClean="0">
                <a:latin typeface="Arial" panose="020B0604020202020204" pitchFamily="34" charset="0"/>
                <a:cs typeface="Arial" panose="020B0604020202020204" pitchFamily="34" charset="0"/>
              </a:rPr>
              <a:t>I    Reservas</a:t>
            </a:r>
          </a:p>
          <a:p>
            <a:r>
              <a:rPr lang="es-PE" sz="2000" dirty="0" smtClean="0">
                <a:latin typeface="Arial" panose="020B0604020202020204" pitchFamily="34" charset="0"/>
                <a:cs typeface="Arial" panose="020B0604020202020204" pitchFamily="34" charset="0"/>
              </a:rPr>
              <a:t>R   Reparación</a:t>
            </a:r>
            <a:endParaRPr lang="es-PE" sz="2000" dirty="0">
              <a:latin typeface="Arial" panose="020B0604020202020204" pitchFamily="34" charset="0"/>
              <a:cs typeface="Arial" panose="020B0604020202020204" pitchFamily="34" charset="0"/>
            </a:endParaRPr>
          </a:p>
        </p:txBody>
      </p:sp>
      <p:sp>
        <p:nvSpPr>
          <p:cNvPr id="22" name="CuadroTexto 21"/>
          <p:cNvSpPr txBox="1"/>
          <p:nvPr/>
        </p:nvSpPr>
        <p:spPr>
          <a:xfrm>
            <a:off x="213013" y="5179985"/>
            <a:ext cx="2919787" cy="1015663"/>
          </a:xfrm>
          <a:prstGeom prst="rect">
            <a:avLst/>
          </a:prstGeom>
          <a:noFill/>
        </p:spPr>
        <p:txBody>
          <a:bodyPr wrap="square" rtlCol="0">
            <a:spAutoFit/>
          </a:bodyPr>
          <a:lstStyle/>
          <a:p>
            <a:r>
              <a:rPr lang="es-PE" sz="2000" dirty="0" smtClean="0">
                <a:solidFill>
                  <a:srgbClr val="002060"/>
                </a:solidFill>
                <a:latin typeface="Arial" panose="020B0604020202020204" pitchFamily="34" charset="0"/>
                <a:cs typeface="Arial" panose="020B0604020202020204" pitchFamily="34" charset="0"/>
              </a:rPr>
              <a:t>O</a:t>
            </a:r>
            <a:r>
              <a:rPr lang="es-PE" sz="2000" dirty="0" smtClean="0">
                <a:latin typeface="Arial" panose="020B0604020202020204" pitchFamily="34" charset="0"/>
                <a:cs typeface="Arial" panose="020B0604020202020204" pitchFamily="34" charset="0"/>
              </a:rPr>
              <a:t>  Tiempo Operativo</a:t>
            </a:r>
          </a:p>
          <a:p>
            <a:r>
              <a:rPr lang="es-PE" sz="2000" dirty="0" smtClean="0">
                <a:solidFill>
                  <a:srgbClr val="002060"/>
                </a:solidFill>
                <a:latin typeface="Arial" panose="020B0604020202020204" pitchFamily="34" charset="0"/>
                <a:cs typeface="Arial" panose="020B0604020202020204" pitchFamily="34" charset="0"/>
              </a:rPr>
              <a:t>P</a:t>
            </a:r>
            <a:r>
              <a:rPr lang="es-PE" sz="2000" dirty="0" smtClean="0">
                <a:latin typeface="Arial" panose="020B0604020202020204" pitchFamily="34" charset="0"/>
                <a:cs typeface="Arial" panose="020B0604020202020204" pitchFamily="34" charset="0"/>
              </a:rPr>
              <a:t>   Tiempo disponible</a:t>
            </a:r>
          </a:p>
          <a:p>
            <a:r>
              <a:rPr lang="es-PE" sz="2000" dirty="0" smtClean="0">
                <a:solidFill>
                  <a:srgbClr val="002060"/>
                </a:solidFill>
                <a:latin typeface="Arial" panose="020B0604020202020204" pitchFamily="34" charset="0"/>
                <a:cs typeface="Arial" panose="020B0604020202020204" pitchFamily="34" charset="0"/>
              </a:rPr>
              <a:t>T</a:t>
            </a:r>
            <a:r>
              <a:rPr lang="es-PE" sz="2000" dirty="0" smtClean="0">
                <a:latin typeface="Arial" panose="020B0604020202020204" pitchFamily="34" charset="0"/>
                <a:cs typeface="Arial" panose="020B0604020202020204" pitchFamily="34" charset="0"/>
              </a:rPr>
              <a:t>   Tiempo total</a:t>
            </a:r>
            <a:endParaRPr lang="es-PE" sz="2000" dirty="0">
              <a:latin typeface="Arial" panose="020B0604020202020204" pitchFamily="34" charset="0"/>
              <a:cs typeface="Arial" panose="020B0604020202020204" pitchFamily="34" charset="0"/>
            </a:endParaRPr>
          </a:p>
        </p:txBody>
      </p:sp>
      <p:sp>
        <p:nvSpPr>
          <p:cNvPr id="23" name="CuadroTexto 22"/>
          <p:cNvSpPr txBox="1"/>
          <p:nvPr/>
        </p:nvSpPr>
        <p:spPr>
          <a:xfrm>
            <a:off x="3933752" y="3740522"/>
            <a:ext cx="3531736" cy="369332"/>
          </a:xfrm>
          <a:prstGeom prst="rect">
            <a:avLst/>
          </a:prstGeom>
          <a:noFill/>
        </p:spPr>
        <p:txBody>
          <a:bodyPr wrap="none" rtlCol="0">
            <a:spAutoFit/>
          </a:bodyPr>
          <a:lstStyle/>
          <a:p>
            <a:r>
              <a:rPr lang="es-PE" b="1" dirty="0" smtClean="0">
                <a:solidFill>
                  <a:srgbClr val="002060"/>
                </a:solidFill>
                <a:latin typeface="Arial" panose="020B0604020202020204" pitchFamily="34" charset="0"/>
                <a:cs typeface="Arial" panose="020B0604020202020204" pitchFamily="34" charset="0"/>
              </a:rPr>
              <a:t>INDICADORES DE EFICIENCIA</a:t>
            </a:r>
            <a:endParaRPr lang="es-PE" b="1" dirty="0">
              <a:solidFill>
                <a:srgbClr val="002060"/>
              </a:solidFill>
              <a:latin typeface="Arial" panose="020B0604020202020204" pitchFamily="34" charset="0"/>
              <a:cs typeface="Arial" panose="020B0604020202020204" pitchFamily="34" charset="0"/>
            </a:endParaRPr>
          </a:p>
        </p:txBody>
      </p:sp>
      <p:sp>
        <p:nvSpPr>
          <p:cNvPr id="24" name="CuadroTexto 23"/>
          <p:cNvSpPr txBox="1"/>
          <p:nvPr/>
        </p:nvSpPr>
        <p:spPr>
          <a:xfrm>
            <a:off x="6048255" y="5481954"/>
            <a:ext cx="3119017" cy="1200329"/>
          </a:xfrm>
          <a:prstGeom prst="rect">
            <a:avLst/>
          </a:prstGeom>
          <a:noFill/>
        </p:spPr>
        <p:txBody>
          <a:bodyPr wrap="square" rtlCol="0">
            <a:spAutoFit/>
          </a:bodyPr>
          <a:lstStyle/>
          <a:p>
            <a:pPr algn="ctr"/>
            <a:r>
              <a:rPr lang="es-PE" b="1" dirty="0" smtClean="0">
                <a:solidFill>
                  <a:srgbClr val="002060"/>
                </a:solidFill>
              </a:rPr>
              <a:t>DENOMINACION</a:t>
            </a:r>
          </a:p>
          <a:p>
            <a:r>
              <a:rPr lang="es-PE" dirty="0" smtClean="0"/>
              <a:t>DM   Disponibilidad Mecánica</a:t>
            </a:r>
          </a:p>
          <a:p>
            <a:r>
              <a:rPr lang="es-PE" dirty="0" smtClean="0"/>
              <a:t>U       Utilización</a:t>
            </a:r>
          </a:p>
          <a:p>
            <a:r>
              <a:rPr lang="es-PE" dirty="0" smtClean="0"/>
              <a:t>UE     Utilización Efectiva</a:t>
            </a:r>
            <a:endParaRPr lang="es-PE" dirty="0"/>
          </a:p>
        </p:txBody>
      </p:sp>
      <p:graphicFrame>
        <p:nvGraphicFramePr>
          <p:cNvPr id="25" name="Objeto 24"/>
          <p:cNvGraphicFramePr>
            <a:graphicFrameLocks noChangeAspect="1"/>
          </p:cNvGraphicFramePr>
          <p:nvPr>
            <p:extLst>
              <p:ext uri="{D42A27DB-BD31-4B8C-83A1-F6EECF244321}">
                <p14:modId xmlns:p14="http://schemas.microsoft.com/office/powerpoint/2010/main" val="2995747827"/>
              </p:ext>
            </p:extLst>
          </p:nvPr>
        </p:nvGraphicFramePr>
        <p:xfrm>
          <a:off x="3386747" y="4095102"/>
          <a:ext cx="1150447" cy="548469"/>
        </p:xfrm>
        <a:graphic>
          <a:graphicData uri="http://schemas.openxmlformats.org/presentationml/2006/ole">
            <mc:AlternateContent xmlns:mc="http://schemas.openxmlformats.org/markup-compatibility/2006">
              <mc:Choice xmlns:v="urn:schemas-microsoft-com:vml" Requires="v">
                <p:oleObj spid="_x0000_s3470" name="Ecuación" r:id="rId3" imgW="825480" imgH="393480" progId="Equation.3">
                  <p:embed/>
                </p:oleObj>
              </mc:Choice>
              <mc:Fallback>
                <p:oleObj name="Ecuación" r:id="rId3" imgW="825480" imgH="393480" progId="Equation.3">
                  <p:embed/>
                  <p:pic>
                    <p:nvPicPr>
                      <p:cNvPr id="0" name=""/>
                      <p:cNvPicPr>
                        <a:picLocks noChangeAspect="1" noChangeArrowheads="1"/>
                      </p:cNvPicPr>
                      <p:nvPr/>
                    </p:nvPicPr>
                    <p:blipFill>
                      <a:blip r:embed="rId4"/>
                      <a:srcRect/>
                      <a:stretch>
                        <a:fillRect/>
                      </a:stretch>
                    </p:blipFill>
                    <p:spPr bwMode="auto">
                      <a:xfrm>
                        <a:off x="3386747" y="4095102"/>
                        <a:ext cx="1150447" cy="548469"/>
                      </a:xfrm>
                      <a:prstGeom prst="rect">
                        <a:avLst/>
                      </a:prstGeom>
                      <a:noFill/>
                    </p:spPr>
                  </p:pic>
                </p:oleObj>
              </mc:Fallback>
            </mc:AlternateContent>
          </a:graphicData>
        </a:graphic>
      </p:graphicFrame>
      <p:graphicFrame>
        <p:nvGraphicFramePr>
          <p:cNvPr id="26" name="Objeto 25"/>
          <p:cNvGraphicFramePr>
            <a:graphicFrameLocks noChangeAspect="1"/>
          </p:cNvGraphicFramePr>
          <p:nvPr>
            <p:extLst>
              <p:ext uri="{D42A27DB-BD31-4B8C-83A1-F6EECF244321}">
                <p14:modId xmlns:p14="http://schemas.microsoft.com/office/powerpoint/2010/main" val="3734959296"/>
              </p:ext>
            </p:extLst>
          </p:nvPr>
        </p:nvGraphicFramePr>
        <p:xfrm>
          <a:off x="5123122" y="4671470"/>
          <a:ext cx="1425308" cy="540634"/>
        </p:xfrm>
        <a:graphic>
          <a:graphicData uri="http://schemas.openxmlformats.org/presentationml/2006/ole">
            <mc:AlternateContent xmlns:mc="http://schemas.openxmlformats.org/markup-compatibility/2006">
              <mc:Choice xmlns:v="urn:schemas-microsoft-com:vml" Requires="v">
                <p:oleObj spid="_x0000_s3471" name="Ecuación" r:id="rId5" imgW="1104840" imgH="419040" progId="Equation.3">
                  <p:embed/>
                </p:oleObj>
              </mc:Choice>
              <mc:Fallback>
                <p:oleObj name="Ecuación" r:id="rId5" imgW="1104840" imgH="419040" progId="Equation.3">
                  <p:embed/>
                  <p:pic>
                    <p:nvPicPr>
                      <p:cNvPr id="0" name=""/>
                      <p:cNvPicPr>
                        <a:picLocks noChangeAspect="1" noChangeArrowheads="1"/>
                      </p:cNvPicPr>
                      <p:nvPr/>
                    </p:nvPicPr>
                    <p:blipFill>
                      <a:blip r:embed="rId6"/>
                      <a:srcRect/>
                      <a:stretch>
                        <a:fillRect/>
                      </a:stretch>
                    </p:blipFill>
                    <p:spPr bwMode="auto">
                      <a:xfrm>
                        <a:off x="5123122" y="4671470"/>
                        <a:ext cx="1425308" cy="540634"/>
                      </a:xfrm>
                      <a:prstGeom prst="rect">
                        <a:avLst/>
                      </a:prstGeom>
                      <a:noFill/>
                    </p:spPr>
                  </p:pic>
                </p:oleObj>
              </mc:Fallback>
            </mc:AlternateContent>
          </a:graphicData>
        </a:graphic>
      </p:graphicFrame>
      <p:graphicFrame>
        <p:nvGraphicFramePr>
          <p:cNvPr id="27" name="Objeto 26"/>
          <p:cNvGraphicFramePr>
            <a:graphicFrameLocks noChangeAspect="1"/>
          </p:cNvGraphicFramePr>
          <p:nvPr>
            <p:extLst>
              <p:ext uri="{D42A27DB-BD31-4B8C-83A1-F6EECF244321}">
                <p14:modId xmlns:p14="http://schemas.microsoft.com/office/powerpoint/2010/main" val="932081751"/>
              </p:ext>
            </p:extLst>
          </p:nvPr>
        </p:nvGraphicFramePr>
        <p:xfrm>
          <a:off x="3436205" y="5263837"/>
          <a:ext cx="1100989" cy="544584"/>
        </p:xfrm>
        <a:graphic>
          <a:graphicData uri="http://schemas.openxmlformats.org/presentationml/2006/ole">
            <mc:AlternateContent xmlns:mc="http://schemas.openxmlformats.org/markup-compatibility/2006">
              <mc:Choice xmlns:v="urn:schemas-microsoft-com:vml" Requires="v">
                <p:oleObj spid="_x0000_s3472" name="Ecuación" r:id="rId7" imgW="787400" imgH="419100" progId="Equation.3">
                  <p:embed/>
                </p:oleObj>
              </mc:Choice>
              <mc:Fallback>
                <p:oleObj name="Ecuación" r:id="rId7" imgW="7874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6205" y="5263837"/>
                        <a:ext cx="1100989" cy="544584"/>
                      </a:xfrm>
                      <a:prstGeom prst="rect">
                        <a:avLst/>
                      </a:prstGeom>
                      <a:noFill/>
                    </p:spPr>
                  </p:pic>
                </p:oleObj>
              </mc:Fallback>
            </mc:AlternateContent>
          </a:graphicData>
        </a:graphic>
      </p:graphicFrame>
      <p:graphicFrame>
        <p:nvGraphicFramePr>
          <p:cNvPr id="28" name="Objeto 27"/>
          <p:cNvGraphicFramePr>
            <a:graphicFrameLocks noChangeAspect="1"/>
          </p:cNvGraphicFramePr>
          <p:nvPr>
            <p:extLst>
              <p:ext uri="{D42A27DB-BD31-4B8C-83A1-F6EECF244321}">
                <p14:modId xmlns:p14="http://schemas.microsoft.com/office/powerpoint/2010/main" val="397092136"/>
              </p:ext>
            </p:extLst>
          </p:nvPr>
        </p:nvGraphicFramePr>
        <p:xfrm>
          <a:off x="5084199" y="4086133"/>
          <a:ext cx="1975169" cy="586728"/>
        </p:xfrm>
        <a:graphic>
          <a:graphicData uri="http://schemas.openxmlformats.org/presentationml/2006/ole">
            <mc:AlternateContent xmlns:mc="http://schemas.openxmlformats.org/markup-compatibility/2006">
              <mc:Choice xmlns:v="urn:schemas-microsoft-com:vml" Requires="v">
                <p:oleObj spid="_x0000_s3473" name="Ecuación" r:id="rId9" imgW="1409400" imgH="419040" progId="Equation.3">
                  <p:embed/>
                </p:oleObj>
              </mc:Choice>
              <mc:Fallback>
                <p:oleObj name="Ecuación" r:id="rId9" imgW="1409400" imgH="419040" progId="Equation.3">
                  <p:embed/>
                  <p:pic>
                    <p:nvPicPr>
                      <p:cNvPr id="0" name=""/>
                      <p:cNvPicPr>
                        <a:picLocks noChangeAspect="1" noChangeArrowheads="1"/>
                      </p:cNvPicPr>
                      <p:nvPr/>
                    </p:nvPicPr>
                    <p:blipFill>
                      <a:blip r:embed="rId10"/>
                      <a:srcRect/>
                      <a:stretch>
                        <a:fillRect/>
                      </a:stretch>
                    </p:blipFill>
                    <p:spPr bwMode="auto">
                      <a:xfrm>
                        <a:off x="5084199" y="4086133"/>
                        <a:ext cx="1975169" cy="586728"/>
                      </a:xfrm>
                      <a:prstGeom prst="rect">
                        <a:avLst/>
                      </a:prstGeom>
                      <a:noFill/>
                    </p:spPr>
                  </p:pic>
                </p:oleObj>
              </mc:Fallback>
            </mc:AlternateContent>
          </a:graphicData>
        </a:graphic>
      </p:graphicFrame>
      <p:graphicFrame>
        <p:nvGraphicFramePr>
          <p:cNvPr id="29" name="Objeto 28"/>
          <p:cNvGraphicFramePr>
            <a:graphicFrameLocks noChangeAspect="1"/>
          </p:cNvGraphicFramePr>
          <p:nvPr>
            <p:extLst>
              <p:ext uri="{D42A27DB-BD31-4B8C-83A1-F6EECF244321}">
                <p14:modId xmlns:p14="http://schemas.microsoft.com/office/powerpoint/2010/main" val="3611635164"/>
              </p:ext>
            </p:extLst>
          </p:nvPr>
        </p:nvGraphicFramePr>
        <p:xfrm>
          <a:off x="5183724" y="5251531"/>
          <a:ext cx="1304105" cy="538072"/>
        </p:xfrm>
        <a:graphic>
          <a:graphicData uri="http://schemas.openxmlformats.org/presentationml/2006/ole">
            <mc:AlternateContent xmlns:mc="http://schemas.openxmlformats.org/markup-compatibility/2006">
              <mc:Choice xmlns:v="urn:schemas-microsoft-com:vml" Requires="v">
                <p:oleObj spid="_x0000_s3474" name="Ecuación" r:id="rId11" imgW="1015920" imgH="419040" progId="Equation.3">
                  <p:embed/>
                </p:oleObj>
              </mc:Choice>
              <mc:Fallback>
                <p:oleObj name="Ecuación" r:id="rId11" imgW="1015920" imgH="419040" progId="Equation.3">
                  <p:embed/>
                  <p:pic>
                    <p:nvPicPr>
                      <p:cNvPr id="0" name=""/>
                      <p:cNvPicPr>
                        <a:picLocks noChangeAspect="1" noChangeArrowheads="1"/>
                      </p:cNvPicPr>
                      <p:nvPr/>
                    </p:nvPicPr>
                    <p:blipFill>
                      <a:blip r:embed="rId12"/>
                      <a:srcRect/>
                      <a:stretch>
                        <a:fillRect/>
                      </a:stretch>
                    </p:blipFill>
                    <p:spPr bwMode="auto">
                      <a:xfrm>
                        <a:off x="5183724" y="5251531"/>
                        <a:ext cx="1304105" cy="538072"/>
                      </a:xfrm>
                      <a:prstGeom prst="rect">
                        <a:avLst/>
                      </a:prstGeom>
                      <a:noFill/>
                    </p:spPr>
                  </p:pic>
                </p:oleObj>
              </mc:Fallback>
            </mc:AlternateContent>
          </a:graphicData>
        </a:graphic>
      </p:graphicFrame>
      <p:graphicFrame>
        <p:nvGraphicFramePr>
          <p:cNvPr id="30" name="Objeto 29"/>
          <p:cNvGraphicFramePr>
            <a:graphicFrameLocks noChangeAspect="1"/>
          </p:cNvGraphicFramePr>
          <p:nvPr>
            <p:extLst>
              <p:ext uri="{D42A27DB-BD31-4B8C-83A1-F6EECF244321}">
                <p14:modId xmlns:p14="http://schemas.microsoft.com/office/powerpoint/2010/main" val="3557294622"/>
              </p:ext>
            </p:extLst>
          </p:nvPr>
        </p:nvGraphicFramePr>
        <p:xfrm>
          <a:off x="3477895" y="4603774"/>
          <a:ext cx="687387" cy="508000"/>
        </p:xfrm>
        <a:graphic>
          <a:graphicData uri="http://schemas.openxmlformats.org/presentationml/2006/ole">
            <mc:AlternateContent xmlns:mc="http://schemas.openxmlformats.org/markup-compatibility/2006">
              <mc:Choice xmlns:v="urn:schemas-microsoft-com:vml" Requires="v">
                <p:oleObj spid="_x0000_s3475" name="Ecuación" r:id="rId13" imgW="533160" imgH="393480" progId="Equation.3">
                  <p:embed/>
                </p:oleObj>
              </mc:Choice>
              <mc:Fallback>
                <p:oleObj name="Ecuación" r:id="rId13" imgW="533160" imgH="393480" progId="Equation.3">
                  <p:embed/>
                  <p:pic>
                    <p:nvPicPr>
                      <p:cNvPr id="0" name=""/>
                      <p:cNvPicPr>
                        <a:picLocks noChangeAspect="1" noChangeArrowheads="1"/>
                      </p:cNvPicPr>
                      <p:nvPr/>
                    </p:nvPicPr>
                    <p:blipFill>
                      <a:blip r:embed="rId14"/>
                      <a:srcRect/>
                      <a:stretch>
                        <a:fillRect/>
                      </a:stretch>
                    </p:blipFill>
                    <p:spPr bwMode="auto">
                      <a:xfrm>
                        <a:off x="3477895" y="4603774"/>
                        <a:ext cx="687387" cy="508000"/>
                      </a:xfrm>
                      <a:prstGeom prst="rect">
                        <a:avLst/>
                      </a:prstGeom>
                      <a:noFill/>
                    </p:spPr>
                  </p:pic>
                </p:oleObj>
              </mc:Fallback>
            </mc:AlternateContent>
          </a:graphicData>
        </a:graphic>
      </p:graphicFrame>
    </p:spTree>
    <p:extLst>
      <p:ext uri="{BB962C8B-B14F-4D97-AF65-F5344CB8AC3E}">
        <p14:creationId xmlns:p14="http://schemas.microsoft.com/office/powerpoint/2010/main" val="185642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ul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2078</TotalTime>
  <Words>1198</Words>
  <Application>Microsoft Office PowerPoint</Application>
  <PresentationFormat>Presentación en pantalla (4:3)</PresentationFormat>
  <Paragraphs>223</Paragraphs>
  <Slides>20</Slides>
  <Notes>3</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2</vt:i4>
      </vt:variant>
      <vt:variant>
        <vt:lpstr>Títulos de diapositiva</vt:lpstr>
      </vt:variant>
      <vt:variant>
        <vt:i4>20</vt:i4>
      </vt:variant>
    </vt:vector>
  </HeadingPairs>
  <TitlesOfParts>
    <vt:vector size="29" baseType="lpstr">
      <vt:lpstr>Arial</vt:lpstr>
      <vt:lpstr>Arial Rounded MT Bold</vt:lpstr>
      <vt:lpstr>Calibri</vt:lpstr>
      <vt:lpstr>Calibri Light</vt:lpstr>
      <vt:lpstr>Times New Roman</vt:lpstr>
      <vt:lpstr>Tema de Office</vt:lpstr>
      <vt:lpstr>Titulo</vt:lpstr>
      <vt:lpstr>Visio</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Full name</dc:creator>
  <cp:lastModifiedBy>Neil Ramirez</cp:lastModifiedBy>
  <cp:revision>109</cp:revision>
  <dcterms:created xsi:type="dcterms:W3CDTF">2017-02-26T02:50:51Z</dcterms:created>
  <dcterms:modified xsi:type="dcterms:W3CDTF">2017-03-24T12:35:27Z</dcterms:modified>
</cp:coreProperties>
</file>